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layfair Display Bold" charset="1" panose="00000800000000000000"/>
      <p:regular r:id="rId16"/>
    </p:embeddedFont>
    <p:embeddedFont>
      <p:font typeface="Public Sans Bold" charset="1" panose="00000000000000000000"/>
      <p:regular r:id="rId17"/>
    </p:embeddedFont>
    <p:embeddedFont>
      <p:font typeface="Graduate" charset="1" panose="02000503000000020004"/>
      <p:regular r:id="rId18"/>
    </p:embeddedFont>
    <p:embeddedFont>
      <p:font typeface="Public Sans" charset="1" panose="000000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Playfair Display"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VAGVpReKUhA.mp4" Type="http://schemas.openxmlformats.org/officeDocument/2006/relationships/video"/><Relationship Id="rId4" Target="../media/VAGVpReKUhA.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png" Type="http://schemas.openxmlformats.org/officeDocument/2006/relationships/image"/><Relationship Id="rId13" Target="../media/image25.pn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43.png" Type="http://schemas.openxmlformats.org/officeDocument/2006/relationships/image"/><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3604" y="1716932"/>
            <a:ext cx="16013369" cy="7766484"/>
          </a:xfrm>
          <a:custGeom>
            <a:avLst/>
            <a:gdLst/>
            <a:ahLst/>
            <a:cxnLst/>
            <a:rect r="r" b="b" t="t" l="l"/>
            <a:pathLst>
              <a:path h="7766484" w="16013369">
                <a:moveTo>
                  <a:pt x="0" y="0"/>
                </a:moveTo>
                <a:lnTo>
                  <a:pt x="16013369" y="0"/>
                </a:lnTo>
                <a:lnTo>
                  <a:pt x="16013369" y="7766484"/>
                </a:lnTo>
                <a:lnTo>
                  <a:pt x="0" y="7766484"/>
                </a:lnTo>
                <a:lnTo>
                  <a:pt x="0" y="0"/>
                </a:lnTo>
                <a:close/>
              </a:path>
            </a:pathLst>
          </a:custGeom>
          <a:blipFill>
            <a:blip r:embed="rId2"/>
            <a:stretch>
              <a:fillRect l="0" t="0" r="0" b="0"/>
            </a:stretch>
          </a:blipFill>
        </p:spPr>
      </p:sp>
      <p:sp>
        <p:nvSpPr>
          <p:cNvPr name="TextBox 3" id="3"/>
          <p:cNvSpPr txBox="true"/>
          <p:nvPr/>
        </p:nvSpPr>
        <p:spPr>
          <a:xfrm rot="0">
            <a:off x="772859" y="678135"/>
            <a:ext cx="12623853" cy="1717686"/>
          </a:xfrm>
          <a:prstGeom prst="rect">
            <a:avLst/>
          </a:prstGeom>
        </p:spPr>
        <p:txBody>
          <a:bodyPr anchor="t" rtlCol="false" tIns="0" lIns="0" bIns="0" rIns="0">
            <a:spAutoFit/>
          </a:bodyPr>
          <a:lstStyle/>
          <a:p>
            <a:pPr algn="l">
              <a:lnSpc>
                <a:spcPts val="12551"/>
              </a:lnSpc>
            </a:pPr>
            <a:r>
              <a:rPr lang="en-US" b="true" sz="13793" spc="68" u="sng">
                <a:solidFill>
                  <a:srgbClr val="47443B"/>
                </a:solidFill>
                <a:latin typeface="Playfair Display Bold"/>
                <a:ea typeface="Playfair Display Bold"/>
                <a:cs typeface="Playfair Display Bold"/>
                <a:sym typeface="Playfair Display Bold"/>
              </a:rPr>
              <a:t>Lathe Machine</a:t>
            </a:r>
          </a:p>
        </p:txBody>
      </p:sp>
      <p:sp>
        <p:nvSpPr>
          <p:cNvPr name="TextBox 4" id="4"/>
          <p:cNvSpPr txBox="true"/>
          <p:nvPr/>
        </p:nvSpPr>
        <p:spPr>
          <a:xfrm rot="0">
            <a:off x="7632159" y="8514208"/>
            <a:ext cx="8292113" cy="1402458"/>
          </a:xfrm>
          <a:prstGeom prst="rect">
            <a:avLst/>
          </a:prstGeom>
        </p:spPr>
        <p:txBody>
          <a:bodyPr anchor="t" rtlCol="false" tIns="0" lIns="0" bIns="0" rIns="0">
            <a:spAutoFit/>
          </a:bodyPr>
          <a:lstStyle/>
          <a:p>
            <a:pPr algn="ctr">
              <a:lnSpc>
                <a:spcPts val="3723"/>
              </a:lnSpc>
            </a:pPr>
            <a:r>
              <a:rPr lang="en-US" sz="2482" b="true">
                <a:solidFill>
                  <a:srgbClr val="2B2C30"/>
                </a:solidFill>
                <a:latin typeface="Public Sans Bold"/>
                <a:ea typeface="Public Sans Bold"/>
                <a:cs typeface="Public Sans Bold"/>
                <a:sym typeface="Public Sans Bold"/>
              </a:rPr>
              <a:t>PUSHKIN (B22ME052) </a:t>
            </a:r>
            <a:r>
              <a:rPr lang="en-US" sz="2482" b="true">
                <a:solidFill>
                  <a:srgbClr val="2B2C30"/>
                </a:solidFill>
                <a:latin typeface="Public Sans Bold"/>
                <a:ea typeface="Public Sans Bold"/>
                <a:cs typeface="Public Sans Bold"/>
                <a:sym typeface="Public Sans Bold"/>
              </a:rPr>
              <a:t>    MUKESH (B22ME041)</a:t>
            </a:r>
          </a:p>
          <a:p>
            <a:pPr algn="ctr">
              <a:lnSpc>
                <a:spcPts val="3723"/>
              </a:lnSpc>
            </a:pPr>
            <a:r>
              <a:rPr lang="en-US" sz="2482" b="true">
                <a:solidFill>
                  <a:srgbClr val="2B2C30"/>
                </a:solidFill>
                <a:latin typeface="Public Sans Bold"/>
                <a:ea typeface="Public Sans Bold"/>
                <a:cs typeface="Public Sans Bold"/>
                <a:sym typeface="Public Sans Bold"/>
              </a:rPr>
              <a:t>VIPUL (B22ME069) GOPAL (B22ME075)</a:t>
            </a:r>
          </a:p>
          <a:p>
            <a:pPr algn="ctr">
              <a:lnSpc>
                <a:spcPts val="3723"/>
              </a:lnSpc>
            </a:pPr>
            <a:r>
              <a:rPr lang="en-US" b="true" sz="2482">
                <a:solidFill>
                  <a:srgbClr val="2B2C30"/>
                </a:solidFill>
                <a:latin typeface="Public Sans Bold"/>
                <a:ea typeface="Public Sans Bold"/>
                <a:cs typeface="Public Sans Bold"/>
                <a:sym typeface="Public Sans Bold"/>
              </a:rPr>
              <a:t>LAVISH (B22ME035)    GAURAV (B22ME020)</a:t>
            </a:r>
          </a:p>
        </p:txBody>
      </p:sp>
      <p:sp>
        <p:nvSpPr>
          <p:cNvPr name="TextBox 5" id="5"/>
          <p:cNvSpPr txBox="true"/>
          <p:nvPr/>
        </p:nvSpPr>
        <p:spPr>
          <a:xfrm rot="0">
            <a:off x="9712444" y="7421810"/>
            <a:ext cx="4637787" cy="923478"/>
          </a:xfrm>
          <a:prstGeom prst="rect">
            <a:avLst/>
          </a:prstGeom>
        </p:spPr>
        <p:txBody>
          <a:bodyPr anchor="t" rtlCol="false" tIns="0" lIns="0" bIns="0" rIns="0">
            <a:spAutoFit/>
          </a:bodyPr>
          <a:lstStyle/>
          <a:p>
            <a:pPr algn="l">
              <a:lnSpc>
                <a:spcPts val="7553"/>
              </a:lnSpc>
              <a:spcBef>
                <a:spcPct val="0"/>
              </a:spcBef>
            </a:pPr>
            <a:r>
              <a:rPr lang="en-US" b="true" sz="5395" spc="1224" u="sng">
                <a:solidFill>
                  <a:srgbClr val="2B2C30"/>
                </a:solidFill>
                <a:latin typeface="Public Sans Bold"/>
                <a:ea typeface="Public Sans Bold"/>
                <a:cs typeface="Public Sans Bold"/>
                <a:sym typeface="Public Sans Bold"/>
              </a:rPr>
              <a:t>GROUP 5</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3230789" y="2350643"/>
            <a:ext cx="11826422" cy="3139154"/>
          </a:xfrm>
          <a:prstGeom prst="rect">
            <a:avLst/>
          </a:prstGeom>
        </p:spPr>
        <p:txBody>
          <a:bodyPr anchor="t" rtlCol="false" tIns="0" lIns="0" bIns="0" rIns="0">
            <a:spAutoFit/>
          </a:bodyPr>
          <a:lstStyle/>
          <a:p>
            <a:pPr algn="ctr">
              <a:lnSpc>
                <a:spcPts val="25704"/>
              </a:lnSpc>
              <a:spcBef>
                <a:spcPct val="0"/>
              </a:spcBef>
            </a:pPr>
            <a:r>
              <a:rPr lang="en-US" sz="18360">
                <a:solidFill>
                  <a:srgbClr val="000000"/>
                </a:solidFill>
                <a:latin typeface="Playfair Display"/>
                <a:ea typeface="Playfair Display"/>
                <a:cs typeface="Playfair Display"/>
                <a:sym typeface="Playfair Displa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5751185" y="1588311"/>
            <a:ext cx="0" cy="8698689"/>
          </a:xfrm>
          <a:prstGeom prst="line">
            <a:avLst/>
          </a:prstGeom>
          <a:ln cap="flat" w="38100">
            <a:solidFill>
              <a:srgbClr val="000000"/>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6452519" y="2593596"/>
            <a:ext cx="11145410" cy="6269293"/>
          </a:xfrm>
          <a:prstGeom prst="rect">
            <a:avLst/>
          </a:prstGeom>
        </p:spPr>
      </p:pic>
      <p:sp>
        <p:nvSpPr>
          <p:cNvPr name="TextBox 4" id="4"/>
          <p:cNvSpPr txBox="true"/>
          <p:nvPr/>
        </p:nvSpPr>
        <p:spPr>
          <a:xfrm rot="0">
            <a:off x="1293065" y="366714"/>
            <a:ext cx="15371805" cy="928206"/>
          </a:xfrm>
          <a:prstGeom prst="rect">
            <a:avLst/>
          </a:prstGeom>
        </p:spPr>
        <p:txBody>
          <a:bodyPr anchor="t" rtlCol="false" tIns="0" lIns="0" bIns="0" rIns="0">
            <a:spAutoFit/>
          </a:bodyPr>
          <a:lstStyle/>
          <a:p>
            <a:pPr algn="l">
              <a:lnSpc>
                <a:spcPts val="7361"/>
              </a:lnSpc>
            </a:pPr>
            <a:r>
              <a:rPr lang="en-US" sz="5662" spc="28" u="sng">
                <a:solidFill>
                  <a:srgbClr val="2B2C30"/>
                </a:solidFill>
                <a:latin typeface="Graduate"/>
                <a:ea typeface="Graduate"/>
                <a:cs typeface="Graduate"/>
                <a:sym typeface="Graduate"/>
              </a:rPr>
              <a:t>Purpose and Objective of the Model </a:t>
            </a:r>
          </a:p>
        </p:txBody>
      </p:sp>
      <p:sp>
        <p:nvSpPr>
          <p:cNvPr name="TextBox 5" id="5"/>
          <p:cNvSpPr txBox="true"/>
          <p:nvPr/>
        </p:nvSpPr>
        <p:spPr>
          <a:xfrm rot="0">
            <a:off x="275053" y="2281399"/>
            <a:ext cx="5189893" cy="6827014"/>
          </a:xfrm>
          <a:prstGeom prst="rect">
            <a:avLst/>
          </a:prstGeom>
        </p:spPr>
        <p:txBody>
          <a:bodyPr anchor="t" rtlCol="false" tIns="0" lIns="0" bIns="0" rIns="0">
            <a:spAutoFit/>
          </a:bodyPr>
          <a:lstStyle/>
          <a:p>
            <a:pPr algn="l" marL="562672" indent="-281336" lvl="1">
              <a:lnSpc>
                <a:spcPts val="3648"/>
              </a:lnSpc>
              <a:buFont typeface="Arial"/>
              <a:buChar char="•"/>
            </a:pPr>
            <a:r>
              <a:rPr lang="en-US" b="true" sz="2606" spc="13">
                <a:solidFill>
                  <a:srgbClr val="2B2C30"/>
                </a:solidFill>
                <a:latin typeface="Public Sans Bold"/>
                <a:ea typeface="Public Sans Bold"/>
                <a:cs typeface="Public Sans Bold"/>
                <a:sym typeface="Public Sans Bold"/>
              </a:rPr>
              <a:t>Reverse Engineering: </a:t>
            </a:r>
            <a:r>
              <a:rPr lang="en-US" sz="2606" spc="13">
                <a:solidFill>
                  <a:srgbClr val="2B2C30"/>
                </a:solidFill>
                <a:latin typeface="Public Sans"/>
                <a:ea typeface="Public Sans"/>
                <a:cs typeface="Public Sans"/>
                <a:sym typeface="Public Sans"/>
              </a:rPr>
              <a:t>Modeled the lathe machine by analyzing each part’s functionality.</a:t>
            </a:r>
          </a:p>
          <a:p>
            <a:pPr algn="l">
              <a:lnSpc>
                <a:spcPts val="3648"/>
              </a:lnSpc>
            </a:pPr>
          </a:p>
          <a:p>
            <a:pPr algn="l" marL="562672" indent="-281336" lvl="1">
              <a:lnSpc>
                <a:spcPts val="3648"/>
              </a:lnSpc>
              <a:buFont typeface="Arial"/>
              <a:buChar char="•"/>
            </a:pPr>
            <a:r>
              <a:rPr lang="en-US" b="true" sz="2606" spc="13">
                <a:solidFill>
                  <a:srgbClr val="2B2C30"/>
                </a:solidFill>
                <a:latin typeface="Public Sans Bold"/>
                <a:ea typeface="Public Sans Bold"/>
                <a:cs typeface="Public Sans Bold"/>
                <a:sym typeface="Public Sans Bold"/>
              </a:rPr>
              <a:t>Tool Design &amp; Assembly Simulation: </a:t>
            </a:r>
            <a:r>
              <a:rPr lang="en-US" sz="2606" spc="13">
                <a:solidFill>
                  <a:srgbClr val="2B2C30"/>
                </a:solidFill>
                <a:latin typeface="Public Sans"/>
                <a:ea typeface="Public Sans"/>
                <a:cs typeface="Public Sans"/>
                <a:sym typeface="Public Sans"/>
              </a:rPr>
              <a:t>Gained insights into the lathe tool design and assembly process through detailed simulations.</a:t>
            </a:r>
          </a:p>
          <a:p>
            <a:pPr algn="l">
              <a:lnSpc>
                <a:spcPts val="3648"/>
              </a:lnSpc>
            </a:pPr>
          </a:p>
          <a:p>
            <a:pPr algn="l" marL="562672" indent="-281336" lvl="1">
              <a:lnSpc>
                <a:spcPts val="3648"/>
              </a:lnSpc>
              <a:buFont typeface="Arial"/>
              <a:buChar char="•"/>
            </a:pPr>
            <a:r>
              <a:rPr lang="en-US" b="true" sz="2606" spc="13">
                <a:solidFill>
                  <a:srgbClr val="2B2C30"/>
                </a:solidFill>
                <a:latin typeface="Public Sans Bold"/>
                <a:ea typeface="Public Sans Bold"/>
                <a:cs typeface="Public Sans Bold"/>
                <a:sym typeface="Public Sans Bold"/>
              </a:rPr>
              <a:t>Enhanced Understanding: </a:t>
            </a:r>
            <a:r>
              <a:rPr lang="en-US" sz="2606" spc="13">
                <a:solidFill>
                  <a:srgbClr val="2B2C30"/>
                </a:solidFill>
                <a:latin typeface="Public Sans"/>
                <a:ea typeface="Public Sans"/>
                <a:cs typeface="Public Sans"/>
                <a:sym typeface="Public Sans"/>
              </a:rPr>
              <a:t>Improved comprehension of component interactions and assembly procedures.</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7221089" y="5252148"/>
            <a:ext cx="5502444" cy="5176947"/>
          </a:xfrm>
          <a:custGeom>
            <a:avLst/>
            <a:gdLst/>
            <a:ahLst/>
            <a:cxnLst/>
            <a:rect r="r" b="b" t="t" l="l"/>
            <a:pathLst>
              <a:path h="5176947" w="5502444">
                <a:moveTo>
                  <a:pt x="0" y="0"/>
                </a:moveTo>
                <a:lnTo>
                  <a:pt x="5502444" y="0"/>
                </a:lnTo>
                <a:lnTo>
                  <a:pt x="5502444" y="5176947"/>
                </a:lnTo>
                <a:lnTo>
                  <a:pt x="0" y="5176947"/>
                </a:lnTo>
                <a:lnTo>
                  <a:pt x="0" y="0"/>
                </a:lnTo>
                <a:close/>
              </a:path>
            </a:pathLst>
          </a:custGeom>
          <a:blipFill>
            <a:blip r:embed="rId2"/>
            <a:stretch>
              <a:fillRect l="0" t="0" r="0" b="0"/>
            </a:stretch>
          </a:blipFill>
        </p:spPr>
      </p:sp>
      <p:sp>
        <p:nvSpPr>
          <p:cNvPr name="Freeform 3" id="3"/>
          <p:cNvSpPr/>
          <p:nvPr/>
        </p:nvSpPr>
        <p:spPr>
          <a:xfrm flipH="false" flipV="false" rot="0">
            <a:off x="12455454" y="4333326"/>
            <a:ext cx="5747836" cy="6260801"/>
          </a:xfrm>
          <a:custGeom>
            <a:avLst/>
            <a:gdLst/>
            <a:ahLst/>
            <a:cxnLst/>
            <a:rect r="r" b="b" t="t" l="l"/>
            <a:pathLst>
              <a:path h="6260801" w="5747836">
                <a:moveTo>
                  <a:pt x="0" y="0"/>
                </a:moveTo>
                <a:lnTo>
                  <a:pt x="5747836" y="0"/>
                </a:lnTo>
                <a:lnTo>
                  <a:pt x="5747836" y="6260801"/>
                </a:lnTo>
                <a:lnTo>
                  <a:pt x="0" y="6260801"/>
                </a:lnTo>
                <a:lnTo>
                  <a:pt x="0" y="0"/>
                </a:lnTo>
                <a:close/>
              </a:path>
            </a:pathLst>
          </a:custGeom>
          <a:blipFill>
            <a:blip r:embed="rId3"/>
            <a:stretch>
              <a:fillRect l="0" t="0" r="0" b="0"/>
            </a:stretch>
          </a:blipFill>
        </p:spPr>
      </p:sp>
      <p:sp>
        <p:nvSpPr>
          <p:cNvPr name="Freeform 4" id="4"/>
          <p:cNvSpPr/>
          <p:nvPr/>
        </p:nvSpPr>
        <p:spPr>
          <a:xfrm flipH="false" flipV="false" rot="0">
            <a:off x="-125232" y="5411817"/>
            <a:ext cx="8129114" cy="5182310"/>
          </a:xfrm>
          <a:custGeom>
            <a:avLst/>
            <a:gdLst/>
            <a:ahLst/>
            <a:cxnLst/>
            <a:rect r="r" b="b" t="t" l="l"/>
            <a:pathLst>
              <a:path h="5182310" w="8129114">
                <a:moveTo>
                  <a:pt x="0" y="0"/>
                </a:moveTo>
                <a:lnTo>
                  <a:pt x="8129114" y="0"/>
                </a:lnTo>
                <a:lnTo>
                  <a:pt x="8129114" y="5182310"/>
                </a:lnTo>
                <a:lnTo>
                  <a:pt x="0" y="5182310"/>
                </a:lnTo>
                <a:lnTo>
                  <a:pt x="0" y="0"/>
                </a:lnTo>
                <a:close/>
              </a:path>
            </a:pathLst>
          </a:custGeom>
          <a:blipFill>
            <a:blip r:embed="rId4"/>
            <a:stretch>
              <a:fillRect l="0" t="0" r="0" b="0"/>
            </a:stretch>
          </a:blipFill>
        </p:spPr>
      </p:sp>
      <p:sp>
        <p:nvSpPr>
          <p:cNvPr name="Freeform 5" id="5"/>
          <p:cNvSpPr/>
          <p:nvPr/>
        </p:nvSpPr>
        <p:spPr>
          <a:xfrm flipH="false" flipV="false" rot="0">
            <a:off x="14224610" y="297811"/>
            <a:ext cx="4063390" cy="3906771"/>
          </a:xfrm>
          <a:custGeom>
            <a:avLst/>
            <a:gdLst/>
            <a:ahLst/>
            <a:cxnLst/>
            <a:rect r="r" b="b" t="t" l="l"/>
            <a:pathLst>
              <a:path h="3906771" w="4063390">
                <a:moveTo>
                  <a:pt x="0" y="0"/>
                </a:moveTo>
                <a:lnTo>
                  <a:pt x="4063390" y="0"/>
                </a:lnTo>
                <a:lnTo>
                  <a:pt x="4063390" y="3906771"/>
                </a:lnTo>
                <a:lnTo>
                  <a:pt x="0" y="3906771"/>
                </a:lnTo>
                <a:lnTo>
                  <a:pt x="0" y="0"/>
                </a:lnTo>
                <a:close/>
              </a:path>
            </a:pathLst>
          </a:custGeom>
          <a:blipFill>
            <a:blip r:embed="rId5"/>
            <a:stretch>
              <a:fillRect l="0" t="0" r="0" b="0"/>
            </a:stretch>
          </a:blipFill>
        </p:spPr>
      </p:sp>
      <p:sp>
        <p:nvSpPr>
          <p:cNvPr name="Freeform 6" id="6"/>
          <p:cNvSpPr/>
          <p:nvPr/>
        </p:nvSpPr>
        <p:spPr>
          <a:xfrm flipH="false" flipV="false" rot="0">
            <a:off x="-125232" y="-76653"/>
            <a:ext cx="4329366" cy="5488469"/>
          </a:xfrm>
          <a:custGeom>
            <a:avLst/>
            <a:gdLst/>
            <a:ahLst/>
            <a:cxnLst/>
            <a:rect r="r" b="b" t="t" l="l"/>
            <a:pathLst>
              <a:path h="5488469" w="4329366">
                <a:moveTo>
                  <a:pt x="0" y="0"/>
                </a:moveTo>
                <a:lnTo>
                  <a:pt x="4329366" y="0"/>
                </a:lnTo>
                <a:lnTo>
                  <a:pt x="4329366" y="5488470"/>
                </a:lnTo>
                <a:lnTo>
                  <a:pt x="0" y="5488470"/>
                </a:lnTo>
                <a:lnTo>
                  <a:pt x="0" y="0"/>
                </a:lnTo>
                <a:close/>
              </a:path>
            </a:pathLst>
          </a:custGeom>
          <a:blipFill>
            <a:blip r:embed="rId6"/>
            <a:stretch>
              <a:fillRect l="0" t="0" r="0" b="0"/>
            </a:stretch>
          </a:blipFill>
        </p:spPr>
      </p:sp>
      <p:sp>
        <p:nvSpPr>
          <p:cNvPr name="Freeform 7" id="7"/>
          <p:cNvSpPr/>
          <p:nvPr/>
        </p:nvSpPr>
        <p:spPr>
          <a:xfrm flipH="false" flipV="false" rot="-1228900">
            <a:off x="8273394" y="7147293"/>
            <a:ext cx="3031096" cy="632866"/>
          </a:xfrm>
          <a:custGeom>
            <a:avLst/>
            <a:gdLst/>
            <a:ahLst/>
            <a:cxnLst/>
            <a:rect r="r" b="b" t="t" l="l"/>
            <a:pathLst>
              <a:path h="632866" w="3031096">
                <a:moveTo>
                  <a:pt x="0" y="0"/>
                </a:moveTo>
                <a:lnTo>
                  <a:pt x="3031096" y="0"/>
                </a:lnTo>
                <a:lnTo>
                  <a:pt x="3031096" y="632867"/>
                </a:lnTo>
                <a:lnTo>
                  <a:pt x="0" y="632867"/>
                </a:lnTo>
                <a:lnTo>
                  <a:pt x="0" y="0"/>
                </a:lnTo>
                <a:close/>
              </a:path>
            </a:pathLst>
          </a:custGeom>
          <a:blipFill>
            <a:blip r:embed="rId7"/>
            <a:stretch>
              <a:fillRect l="0" t="0" r="0" b="0"/>
            </a:stretch>
          </a:blipFill>
          <a:ln w="38100" cap="sq">
            <a:solidFill>
              <a:srgbClr val="000000"/>
            </a:solidFill>
            <a:prstDash val="solid"/>
            <a:miter/>
          </a:ln>
        </p:spPr>
      </p:sp>
      <p:sp>
        <p:nvSpPr>
          <p:cNvPr name="Freeform 8" id="8"/>
          <p:cNvSpPr/>
          <p:nvPr/>
        </p:nvSpPr>
        <p:spPr>
          <a:xfrm flipH="false" flipV="false" rot="-1593484">
            <a:off x="14513416" y="8758182"/>
            <a:ext cx="3752959" cy="1052490"/>
          </a:xfrm>
          <a:custGeom>
            <a:avLst/>
            <a:gdLst/>
            <a:ahLst/>
            <a:cxnLst/>
            <a:rect r="r" b="b" t="t" l="l"/>
            <a:pathLst>
              <a:path h="1052490" w="3752959">
                <a:moveTo>
                  <a:pt x="0" y="0"/>
                </a:moveTo>
                <a:lnTo>
                  <a:pt x="3752960" y="0"/>
                </a:lnTo>
                <a:lnTo>
                  <a:pt x="3752960" y="1052491"/>
                </a:lnTo>
                <a:lnTo>
                  <a:pt x="0" y="1052491"/>
                </a:lnTo>
                <a:lnTo>
                  <a:pt x="0" y="0"/>
                </a:lnTo>
                <a:close/>
              </a:path>
            </a:pathLst>
          </a:custGeom>
          <a:blipFill>
            <a:blip r:embed="rId8"/>
            <a:stretch>
              <a:fillRect l="0" t="0" r="0" b="0"/>
            </a:stretch>
          </a:blipFill>
          <a:ln w="38100" cap="sq">
            <a:solidFill>
              <a:srgbClr val="000000"/>
            </a:solidFill>
            <a:prstDash val="solid"/>
            <a:miter/>
          </a:ln>
        </p:spPr>
      </p:sp>
      <p:sp>
        <p:nvSpPr>
          <p:cNvPr name="Freeform 9" id="9"/>
          <p:cNvSpPr/>
          <p:nvPr/>
        </p:nvSpPr>
        <p:spPr>
          <a:xfrm flipH="false" flipV="false" rot="-2773175">
            <a:off x="2112754" y="7519769"/>
            <a:ext cx="4919741" cy="641705"/>
          </a:xfrm>
          <a:custGeom>
            <a:avLst/>
            <a:gdLst/>
            <a:ahLst/>
            <a:cxnLst/>
            <a:rect r="r" b="b" t="t" l="l"/>
            <a:pathLst>
              <a:path h="641705" w="4919741">
                <a:moveTo>
                  <a:pt x="0" y="0"/>
                </a:moveTo>
                <a:lnTo>
                  <a:pt x="4919741" y="0"/>
                </a:lnTo>
                <a:lnTo>
                  <a:pt x="4919741" y="641705"/>
                </a:lnTo>
                <a:lnTo>
                  <a:pt x="0" y="641705"/>
                </a:lnTo>
                <a:lnTo>
                  <a:pt x="0" y="0"/>
                </a:lnTo>
                <a:close/>
              </a:path>
            </a:pathLst>
          </a:custGeom>
          <a:blipFill>
            <a:blip r:embed="rId9"/>
            <a:stretch>
              <a:fillRect l="0" t="0" r="0" b="0"/>
            </a:stretch>
          </a:blipFill>
          <a:ln w="38100" cap="sq">
            <a:solidFill>
              <a:srgbClr val="000000"/>
            </a:solidFill>
            <a:prstDash val="solid"/>
            <a:miter/>
          </a:ln>
        </p:spPr>
      </p:sp>
      <p:sp>
        <p:nvSpPr>
          <p:cNvPr name="Freeform 10" id="10"/>
          <p:cNvSpPr/>
          <p:nvPr/>
        </p:nvSpPr>
        <p:spPr>
          <a:xfrm flipH="false" flipV="false" rot="2280896">
            <a:off x="13176173" y="3558339"/>
            <a:ext cx="4475817" cy="670387"/>
          </a:xfrm>
          <a:custGeom>
            <a:avLst/>
            <a:gdLst/>
            <a:ahLst/>
            <a:cxnLst/>
            <a:rect r="r" b="b" t="t" l="l"/>
            <a:pathLst>
              <a:path h="670387" w="4475817">
                <a:moveTo>
                  <a:pt x="0" y="0"/>
                </a:moveTo>
                <a:lnTo>
                  <a:pt x="4475817" y="0"/>
                </a:lnTo>
                <a:lnTo>
                  <a:pt x="4475817" y="670387"/>
                </a:lnTo>
                <a:lnTo>
                  <a:pt x="0" y="670387"/>
                </a:lnTo>
                <a:lnTo>
                  <a:pt x="0" y="0"/>
                </a:lnTo>
                <a:close/>
              </a:path>
            </a:pathLst>
          </a:custGeom>
          <a:blipFill>
            <a:blip r:embed="rId10"/>
            <a:stretch>
              <a:fillRect l="0" t="0" r="0" b="0"/>
            </a:stretch>
          </a:blipFill>
          <a:ln w="38100" cap="sq">
            <a:solidFill>
              <a:srgbClr val="000000"/>
            </a:solidFill>
            <a:prstDash val="solid"/>
            <a:miter/>
          </a:ln>
        </p:spPr>
      </p:sp>
      <p:sp>
        <p:nvSpPr>
          <p:cNvPr name="Freeform 11" id="11"/>
          <p:cNvSpPr/>
          <p:nvPr/>
        </p:nvSpPr>
        <p:spPr>
          <a:xfrm flipH="false" flipV="false" rot="1975196">
            <a:off x="1618535" y="1501903"/>
            <a:ext cx="3468019" cy="590706"/>
          </a:xfrm>
          <a:custGeom>
            <a:avLst/>
            <a:gdLst/>
            <a:ahLst/>
            <a:cxnLst/>
            <a:rect r="r" b="b" t="t" l="l"/>
            <a:pathLst>
              <a:path h="590706" w="3468019">
                <a:moveTo>
                  <a:pt x="0" y="0"/>
                </a:moveTo>
                <a:lnTo>
                  <a:pt x="3468019" y="0"/>
                </a:lnTo>
                <a:lnTo>
                  <a:pt x="3468019" y="590706"/>
                </a:lnTo>
                <a:lnTo>
                  <a:pt x="0" y="590706"/>
                </a:lnTo>
                <a:lnTo>
                  <a:pt x="0" y="0"/>
                </a:lnTo>
                <a:close/>
              </a:path>
            </a:pathLst>
          </a:custGeom>
          <a:blipFill>
            <a:blip r:embed="rId11"/>
            <a:stretch>
              <a:fillRect l="0" t="0" r="0" b="0"/>
            </a:stretch>
          </a:blipFill>
          <a:ln w="38100" cap="sq">
            <a:solidFill>
              <a:srgbClr val="000000"/>
            </a:solidFill>
            <a:prstDash val="solid"/>
            <a:miter/>
          </a:ln>
        </p:spPr>
      </p:sp>
      <p:grpSp>
        <p:nvGrpSpPr>
          <p:cNvPr name="Group 12" id="12"/>
          <p:cNvGrpSpPr/>
          <p:nvPr/>
        </p:nvGrpSpPr>
        <p:grpSpPr>
          <a:xfrm rot="0">
            <a:off x="8693625" y="3812579"/>
            <a:ext cx="1041495" cy="104149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5A21"/>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5040"/>
                </a:lnSpc>
                <a:spcBef>
                  <a:spcPct val="0"/>
                </a:spcBef>
              </a:pPr>
              <a:r>
                <a:rPr lang="en-US" sz="3600">
                  <a:solidFill>
                    <a:srgbClr val="FFFFFF"/>
                  </a:solidFill>
                  <a:latin typeface="Canva Sans"/>
                  <a:ea typeface="Canva Sans"/>
                  <a:cs typeface="Canva Sans"/>
                  <a:sym typeface="Canva Sans"/>
                </a:rPr>
                <a:t>3</a:t>
              </a:r>
            </a:p>
          </p:txBody>
        </p:sp>
      </p:grpSp>
      <p:grpSp>
        <p:nvGrpSpPr>
          <p:cNvPr name="Group 15" id="15"/>
          <p:cNvGrpSpPr/>
          <p:nvPr/>
        </p:nvGrpSpPr>
        <p:grpSpPr>
          <a:xfrm rot="0">
            <a:off x="6506255" y="2096505"/>
            <a:ext cx="1150682" cy="11506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5A21"/>
            </a:soli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5040"/>
                </a:lnSpc>
              </a:pPr>
              <a:r>
                <a:rPr lang="en-US" sz="3600">
                  <a:solidFill>
                    <a:srgbClr val="FFFFFF"/>
                  </a:solidFill>
                  <a:latin typeface="Canva Sans"/>
                  <a:ea typeface="Canva Sans"/>
                  <a:cs typeface="Canva Sans"/>
                  <a:sym typeface="Canva Sans"/>
                </a:rPr>
                <a:t>5</a:t>
              </a:r>
            </a:p>
          </p:txBody>
        </p:sp>
      </p:grpSp>
      <p:grpSp>
        <p:nvGrpSpPr>
          <p:cNvPr name="Group 18" id="18"/>
          <p:cNvGrpSpPr/>
          <p:nvPr/>
        </p:nvGrpSpPr>
        <p:grpSpPr>
          <a:xfrm rot="0">
            <a:off x="10895176" y="2096505"/>
            <a:ext cx="1050508" cy="105050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5A21"/>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5040"/>
                </a:lnSpc>
              </a:pPr>
              <a:r>
                <a:rPr lang="en-US" sz="3600">
                  <a:solidFill>
                    <a:srgbClr val="FFFFFF"/>
                  </a:solidFill>
                  <a:latin typeface="Canva Sans"/>
                  <a:ea typeface="Canva Sans"/>
                  <a:cs typeface="Canva Sans"/>
                  <a:sym typeface="Canva Sans"/>
                </a:rPr>
                <a:t>2</a:t>
              </a:r>
            </a:p>
          </p:txBody>
        </p:sp>
      </p:grpSp>
      <p:grpSp>
        <p:nvGrpSpPr>
          <p:cNvPr name="Group 21" id="21"/>
          <p:cNvGrpSpPr/>
          <p:nvPr/>
        </p:nvGrpSpPr>
        <p:grpSpPr>
          <a:xfrm rot="0">
            <a:off x="11945684" y="3893532"/>
            <a:ext cx="1019539" cy="101953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5A21"/>
            </a:solidFill>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5040"/>
                </a:lnSpc>
              </a:pPr>
              <a:r>
                <a:rPr lang="en-US" sz="3600">
                  <a:solidFill>
                    <a:srgbClr val="FFFFFF"/>
                  </a:solidFill>
                  <a:latin typeface="Canva Sans"/>
                  <a:ea typeface="Canva Sans"/>
                  <a:cs typeface="Canva Sans"/>
                  <a:sym typeface="Canva Sans"/>
                </a:rPr>
                <a:t>1</a:t>
              </a:r>
            </a:p>
          </p:txBody>
        </p:sp>
      </p:grpSp>
      <p:grpSp>
        <p:nvGrpSpPr>
          <p:cNvPr name="Group 24" id="24"/>
          <p:cNvGrpSpPr/>
          <p:nvPr/>
        </p:nvGrpSpPr>
        <p:grpSpPr>
          <a:xfrm rot="0">
            <a:off x="5435720" y="3893532"/>
            <a:ext cx="1048105" cy="104810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5A21"/>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4899"/>
                </a:lnSpc>
              </a:pPr>
              <a:r>
                <a:rPr lang="en-US" sz="3499">
                  <a:solidFill>
                    <a:srgbClr val="FFFFFF"/>
                  </a:solidFill>
                  <a:latin typeface="Canva Sans"/>
                  <a:ea typeface="Canva Sans"/>
                  <a:cs typeface="Canva Sans"/>
                  <a:sym typeface="Canva Sans"/>
                </a:rPr>
                <a:t>4</a:t>
              </a:r>
            </a:p>
          </p:txBody>
        </p:sp>
      </p:grpSp>
      <p:sp>
        <p:nvSpPr>
          <p:cNvPr name="Freeform 27" id="27"/>
          <p:cNvSpPr/>
          <p:nvPr/>
        </p:nvSpPr>
        <p:spPr>
          <a:xfrm flipH="false" flipV="false" rot="0">
            <a:off x="75271" y="16665"/>
            <a:ext cx="18137458" cy="10270335"/>
          </a:xfrm>
          <a:custGeom>
            <a:avLst/>
            <a:gdLst/>
            <a:ahLst/>
            <a:cxnLst/>
            <a:rect r="r" b="b" t="t" l="l"/>
            <a:pathLst>
              <a:path h="10270335" w="18137458">
                <a:moveTo>
                  <a:pt x="0" y="0"/>
                </a:moveTo>
                <a:lnTo>
                  <a:pt x="18137458" y="0"/>
                </a:lnTo>
                <a:lnTo>
                  <a:pt x="18137458" y="10270335"/>
                </a:lnTo>
                <a:lnTo>
                  <a:pt x="0" y="10270335"/>
                </a:lnTo>
                <a:lnTo>
                  <a:pt x="0" y="0"/>
                </a:lnTo>
                <a:close/>
              </a:path>
            </a:pathLst>
          </a:custGeom>
          <a:blipFill>
            <a:blip r:embed="rId1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93674" y="137527"/>
            <a:ext cx="1192660" cy="1406083"/>
          </a:xfrm>
          <a:custGeom>
            <a:avLst/>
            <a:gdLst/>
            <a:ahLst/>
            <a:cxnLst/>
            <a:rect r="r" b="b" t="t" l="l"/>
            <a:pathLst>
              <a:path h="1406083" w="1192660">
                <a:moveTo>
                  <a:pt x="0" y="0"/>
                </a:moveTo>
                <a:lnTo>
                  <a:pt x="1192660" y="0"/>
                </a:lnTo>
                <a:lnTo>
                  <a:pt x="1192660" y="1406083"/>
                </a:lnTo>
                <a:lnTo>
                  <a:pt x="0" y="1406083"/>
                </a:lnTo>
                <a:lnTo>
                  <a:pt x="0" y="0"/>
                </a:lnTo>
                <a:close/>
              </a:path>
            </a:pathLst>
          </a:custGeom>
          <a:blipFill>
            <a:blip r:embed="rId2"/>
            <a:stretch>
              <a:fillRect l="0" t="0" r="0" b="0"/>
            </a:stretch>
          </a:blipFill>
        </p:spPr>
      </p:sp>
      <p:sp>
        <p:nvSpPr>
          <p:cNvPr name="Freeform 3" id="3"/>
          <p:cNvSpPr/>
          <p:nvPr/>
        </p:nvSpPr>
        <p:spPr>
          <a:xfrm flipH="false" flipV="false" rot="0">
            <a:off x="174098" y="2051657"/>
            <a:ext cx="1622284" cy="995919"/>
          </a:xfrm>
          <a:custGeom>
            <a:avLst/>
            <a:gdLst/>
            <a:ahLst/>
            <a:cxnLst/>
            <a:rect r="r" b="b" t="t" l="l"/>
            <a:pathLst>
              <a:path h="995919" w="1622284">
                <a:moveTo>
                  <a:pt x="0" y="0"/>
                </a:moveTo>
                <a:lnTo>
                  <a:pt x="1622284" y="0"/>
                </a:lnTo>
                <a:lnTo>
                  <a:pt x="1622284" y="995919"/>
                </a:lnTo>
                <a:lnTo>
                  <a:pt x="0" y="995919"/>
                </a:lnTo>
                <a:lnTo>
                  <a:pt x="0" y="0"/>
                </a:lnTo>
                <a:close/>
              </a:path>
            </a:pathLst>
          </a:custGeom>
          <a:blipFill>
            <a:blip r:embed="rId3"/>
            <a:stretch>
              <a:fillRect l="0" t="0" r="0" b="0"/>
            </a:stretch>
          </a:blipFill>
        </p:spPr>
      </p:sp>
      <p:sp>
        <p:nvSpPr>
          <p:cNvPr name="Freeform 4" id="4"/>
          <p:cNvSpPr/>
          <p:nvPr/>
        </p:nvSpPr>
        <p:spPr>
          <a:xfrm flipH="false" flipV="false" rot="0">
            <a:off x="1267123" y="1293358"/>
            <a:ext cx="1881724" cy="1177873"/>
          </a:xfrm>
          <a:custGeom>
            <a:avLst/>
            <a:gdLst/>
            <a:ahLst/>
            <a:cxnLst/>
            <a:rect r="r" b="b" t="t" l="l"/>
            <a:pathLst>
              <a:path h="1177873" w="1881724">
                <a:moveTo>
                  <a:pt x="0" y="0"/>
                </a:moveTo>
                <a:lnTo>
                  <a:pt x="1881724" y="0"/>
                </a:lnTo>
                <a:lnTo>
                  <a:pt x="1881724" y="1177873"/>
                </a:lnTo>
                <a:lnTo>
                  <a:pt x="0" y="1177873"/>
                </a:lnTo>
                <a:lnTo>
                  <a:pt x="0" y="0"/>
                </a:lnTo>
                <a:close/>
              </a:path>
            </a:pathLst>
          </a:custGeom>
          <a:blipFill>
            <a:blip r:embed="rId4"/>
            <a:stretch>
              <a:fillRect l="0" t="0" r="0" b="0"/>
            </a:stretch>
          </a:blipFill>
        </p:spPr>
      </p:sp>
      <p:sp>
        <p:nvSpPr>
          <p:cNvPr name="Freeform 5" id="5"/>
          <p:cNvSpPr/>
          <p:nvPr/>
        </p:nvSpPr>
        <p:spPr>
          <a:xfrm flipH="false" flipV="false" rot="0">
            <a:off x="2810189" y="281802"/>
            <a:ext cx="1300378" cy="1261808"/>
          </a:xfrm>
          <a:custGeom>
            <a:avLst/>
            <a:gdLst/>
            <a:ahLst/>
            <a:cxnLst/>
            <a:rect r="r" b="b" t="t" l="l"/>
            <a:pathLst>
              <a:path h="1261808" w="1300378">
                <a:moveTo>
                  <a:pt x="0" y="0"/>
                </a:moveTo>
                <a:lnTo>
                  <a:pt x="1300378" y="0"/>
                </a:lnTo>
                <a:lnTo>
                  <a:pt x="1300378" y="1261808"/>
                </a:lnTo>
                <a:lnTo>
                  <a:pt x="0" y="1261808"/>
                </a:lnTo>
                <a:lnTo>
                  <a:pt x="0" y="0"/>
                </a:lnTo>
                <a:close/>
              </a:path>
            </a:pathLst>
          </a:custGeom>
          <a:blipFill>
            <a:blip r:embed="rId5"/>
            <a:stretch>
              <a:fillRect l="0" t="0" r="0" b="0"/>
            </a:stretch>
          </a:blipFill>
        </p:spPr>
      </p:sp>
      <p:sp>
        <p:nvSpPr>
          <p:cNvPr name="Freeform 6" id="6"/>
          <p:cNvSpPr/>
          <p:nvPr/>
        </p:nvSpPr>
        <p:spPr>
          <a:xfrm flipH="false" flipV="false" rot="0">
            <a:off x="1684339" y="3781829"/>
            <a:ext cx="2022547" cy="1251728"/>
          </a:xfrm>
          <a:custGeom>
            <a:avLst/>
            <a:gdLst/>
            <a:ahLst/>
            <a:cxnLst/>
            <a:rect r="r" b="b" t="t" l="l"/>
            <a:pathLst>
              <a:path h="1251728" w="2022547">
                <a:moveTo>
                  <a:pt x="0" y="0"/>
                </a:moveTo>
                <a:lnTo>
                  <a:pt x="2022547" y="0"/>
                </a:lnTo>
                <a:lnTo>
                  <a:pt x="2022547" y="1251728"/>
                </a:lnTo>
                <a:lnTo>
                  <a:pt x="0" y="1251728"/>
                </a:lnTo>
                <a:lnTo>
                  <a:pt x="0" y="0"/>
                </a:lnTo>
                <a:close/>
              </a:path>
            </a:pathLst>
          </a:custGeom>
          <a:blipFill>
            <a:blip r:embed="rId6"/>
            <a:stretch>
              <a:fillRect l="0" t="0" r="0" b="0"/>
            </a:stretch>
          </a:blipFill>
        </p:spPr>
      </p:sp>
      <p:sp>
        <p:nvSpPr>
          <p:cNvPr name="Freeform 7" id="7"/>
          <p:cNvSpPr/>
          <p:nvPr/>
        </p:nvSpPr>
        <p:spPr>
          <a:xfrm flipH="false" flipV="false" rot="0">
            <a:off x="253727" y="4911719"/>
            <a:ext cx="1549947" cy="1056158"/>
          </a:xfrm>
          <a:custGeom>
            <a:avLst/>
            <a:gdLst/>
            <a:ahLst/>
            <a:cxnLst/>
            <a:rect r="r" b="b" t="t" l="l"/>
            <a:pathLst>
              <a:path h="1056158" w="1549947">
                <a:moveTo>
                  <a:pt x="0" y="0"/>
                </a:moveTo>
                <a:lnTo>
                  <a:pt x="1549946" y="0"/>
                </a:lnTo>
                <a:lnTo>
                  <a:pt x="1549946" y="1056159"/>
                </a:lnTo>
                <a:lnTo>
                  <a:pt x="0" y="1056159"/>
                </a:lnTo>
                <a:lnTo>
                  <a:pt x="0" y="0"/>
                </a:lnTo>
                <a:close/>
              </a:path>
            </a:pathLst>
          </a:custGeom>
          <a:blipFill>
            <a:blip r:embed="rId7"/>
            <a:stretch>
              <a:fillRect l="0" t="0" r="0" b="0"/>
            </a:stretch>
          </a:blipFill>
        </p:spPr>
      </p:sp>
      <p:sp>
        <p:nvSpPr>
          <p:cNvPr name="AutoShape 8" id="8"/>
          <p:cNvSpPr/>
          <p:nvPr/>
        </p:nvSpPr>
        <p:spPr>
          <a:xfrm>
            <a:off x="1796382" y="2549616"/>
            <a:ext cx="1262754" cy="934874"/>
          </a:xfrm>
          <a:prstGeom prst="line">
            <a:avLst/>
          </a:prstGeom>
          <a:ln cap="flat" w="85725">
            <a:solidFill>
              <a:srgbClr val="000000"/>
            </a:solidFill>
            <a:prstDash val="solid"/>
            <a:headEnd type="none" len="sm" w="sm"/>
            <a:tailEnd type="arrow" len="sm" w="med"/>
          </a:ln>
        </p:spPr>
      </p:sp>
      <p:sp>
        <p:nvSpPr>
          <p:cNvPr name="Freeform 9" id="9"/>
          <p:cNvSpPr/>
          <p:nvPr/>
        </p:nvSpPr>
        <p:spPr>
          <a:xfrm flipH="false" flipV="false" rot="0">
            <a:off x="1187758" y="6595923"/>
            <a:ext cx="2695150" cy="1995495"/>
          </a:xfrm>
          <a:custGeom>
            <a:avLst/>
            <a:gdLst/>
            <a:ahLst/>
            <a:cxnLst/>
            <a:rect r="r" b="b" t="t" l="l"/>
            <a:pathLst>
              <a:path h="1995495" w="2695150">
                <a:moveTo>
                  <a:pt x="0" y="0"/>
                </a:moveTo>
                <a:lnTo>
                  <a:pt x="2695151" y="0"/>
                </a:lnTo>
                <a:lnTo>
                  <a:pt x="2695151" y="1995495"/>
                </a:lnTo>
                <a:lnTo>
                  <a:pt x="0" y="1995495"/>
                </a:lnTo>
                <a:lnTo>
                  <a:pt x="0" y="0"/>
                </a:lnTo>
                <a:close/>
              </a:path>
            </a:pathLst>
          </a:custGeom>
          <a:blipFill>
            <a:blip r:embed="rId8"/>
            <a:stretch>
              <a:fillRect l="0" t="0" r="0" b="0"/>
            </a:stretch>
          </a:blipFill>
        </p:spPr>
      </p:sp>
      <p:sp>
        <p:nvSpPr>
          <p:cNvPr name="AutoShape 10" id="10"/>
          <p:cNvSpPr/>
          <p:nvPr/>
        </p:nvSpPr>
        <p:spPr>
          <a:xfrm>
            <a:off x="2122814" y="5155774"/>
            <a:ext cx="412519" cy="1380250"/>
          </a:xfrm>
          <a:prstGeom prst="line">
            <a:avLst/>
          </a:prstGeom>
          <a:ln cap="flat" w="85725">
            <a:solidFill>
              <a:srgbClr val="000000"/>
            </a:solidFill>
            <a:prstDash val="solid"/>
            <a:headEnd type="none" len="sm" w="sm"/>
            <a:tailEnd type="arrow" len="sm" w="med"/>
          </a:ln>
        </p:spPr>
      </p:sp>
      <p:sp>
        <p:nvSpPr>
          <p:cNvPr name="AutoShape 11" id="11"/>
          <p:cNvSpPr/>
          <p:nvPr/>
        </p:nvSpPr>
        <p:spPr>
          <a:xfrm flipV="true">
            <a:off x="4414771" y="838961"/>
            <a:ext cx="0" cy="9452081"/>
          </a:xfrm>
          <a:prstGeom prst="line">
            <a:avLst/>
          </a:prstGeom>
          <a:ln cap="flat" w="38100">
            <a:solidFill>
              <a:srgbClr val="000000"/>
            </a:solidFill>
            <a:prstDash val="solid"/>
            <a:headEnd type="none" len="sm" w="sm"/>
            <a:tailEnd type="none" len="sm" w="sm"/>
          </a:ln>
        </p:spPr>
      </p:sp>
      <p:sp>
        <p:nvSpPr>
          <p:cNvPr name="Freeform 12" id="12"/>
          <p:cNvSpPr/>
          <p:nvPr/>
        </p:nvSpPr>
        <p:spPr>
          <a:xfrm flipH="false" flipV="false" rot="0">
            <a:off x="16073807" y="1543610"/>
            <a:ext cx="2060516" cy="3107445"/>
          </a:xfrm>
          <a:custGeom>
            <a:avLst/>
            <a:gdLst/>
            <a:ahLst/>
            <a:cxnLst/>
            <a:rect r="r" b="b" t="t" l="l"/>
            <a:pathLst>
              <a:path h="3107445" w="2060516">
                <a:moveTo>
                  <a:pt x="0" y="0"/>
                </a:moveTo>
                <a:lnTo>
                  <a:pt x="2060516" y="0"/>
                </a:lnTo>
                <a:lnTo>
                  <a:pt x="2060516" y="3107445"/>
                </a:lnTo>
                <a:lnTo>
                  <a:pt x="0" y="3107445"/>
                </a:lnTo>
                <a:lnTo>
                  <a:pt x="0" y="0"/>
                </a:lnTo>
                <a:close/>
              </a:path>
            </a:pathLst>
          </a:custGeom>
          <a:blipFill>
            <a:blip r:embed="rId9"/>
            <a:stretch>
              <a:fillRect l="0" t="0" r="0" b="0"/>
            </a:stretch>
          </a:blipFill>
        </p:spPr>
      </p:sp>
      <p:sp>
        <p:nvSpPr>
          <p:cNvPr name="Freeform 13" id="13"/>
          <p:cNvSpPr/>
          <p:nvPr/>
        </p:nvSpPr>
        <p:spPr>
          <a:xfrm flipH="false" flipV="false" rot="0">
            <a:off x="11138626" y="4486822"/>
            <a:ext cx="7022635" cy="5800435"/>
          </a:xfrm>
          <a:custGeom>
            <a:avLst/>
            <a:gdLst/>
            <a:ahLst/>
            <a:cxnLst/>
            <a:rect r="r" b="b" t="t" l="l"/>
            <a:pathLst>
              <a:path h="5800435" w="7022635">
                <a:moveTo>
                  <a:pt x="0" y="0"/>
                </a:moveTo>
                <a:lnTo>
                  <a:pt x="7022635" y="0"/>
                </a:lnTo>
                <a:lnTo>
                  <a:pt x="7022635" y="5800435"/>
                </a:lnTo>
                <a:lnTo>
                  <a:pt x="0" y="5800435"/>
                </a:lnTo>
                <a:lnTo>
                  <a:pt x="0" y="0"/>
                </a:lnTo>
                <a:close/>
              </a:path>
            </a:pathLst>
          </a:custGeom>
          <a:blipFill>
            <a:blip r:embed="rId10"/>
            <a:stretch>
              <a:fillRect l="-16892" t="0" r="-1102" b="0"/>
            </a:stretch>
          </a:blipFill>
        </p:spPr>
      </p:sp>
      <p:sp>
        <p:nvSpPr>
          <p:cNvPr name="Freeform 14" id="14"/>
          <p:cNvSpPr/>
          <p:nvPr/>
        </p:nvSpPr>
        <p:spPr>
          <a:xfrm flipH="false" flipV="false" rot="0">
            <a:off x="1147911" y="8160754"/>
            <a:ext cx="1405558" cy="1970409"/>
          </a:xfrm>
          <a:custGeom>
            <a:avLst/>
            <a:gdLst/>
            <a:ahLst/>
            <a:cxnLst/>
            <a:rect r="r" b="b" t="t" l="l"/>
            <a:pathLst>
              <a:path h="1970409" w="1405558">
                <a:moveTo>
                  <a:pt x="0" y="0"/>
                </a:moveTo>
                <a:lnTo>
                  <a:pt x="1405559" y="0"/>
                </a:lnTo>
                <a:lnTo>
                  <a:pt x="1405559" y="1970409"/>
                </a:lnTo>
                <a:lnTo>
                  <a:pt x="0" y="1970409"/>
                </a:lnTo>
                <a:lnTo>
                  <a:pt x="0" y="0"/>
                </a:lnTo>
                <a:close/>
              </a:path>
            </a:pathLst>
          </a:custGeom>
          <a:blipFill>
            <a:blip r:embed="rId11"/>
            <a:stretch>
              <a:fillRect l="0" t="0" r="0" b="0"/>
            </a:stretch>
          </a:blipFill>
        </p:spPr>
      </p:sp>
      <p:sp>
        <p:nvSpPr>
          <p:cNvPr name="Freeform 15" id="15"/>
          <p:cNvSpPr/>
          <p:nvPr/>
        </p:nvSpPr>
        <p:spPr>
          <a:xfrm flipH="false" flipV="false" rot="0">
            <a:off x="133890" y="9982068"/>
            <a:ext cx="1988924" cy="214192"/>
          </a:xfrm>
          <a:custGeom>
            <a:avLst/>
            <a:gdLst/>
            <a:ahLst/>
            <a:cxnLst/>
            <a:rect r="r" b="b" t="t" l="l"/>
            <a:pathLst>
              <a:path h="214192" w="1988924">
                <a:moveTo>
                  <a:pt x="0" y="0"/>
                </a:moveTo>
                <a:lnTo>
                  <a:pt x="1988924" y="0"/>
                </a:lnTo>
                <a:lnTo>
                  <a:pt x="1988924" y="214192"/>
                </a:lnTo>
                <a:lnTo>
                  <a:pt x="0" y="214192"/>
                </a:lnTo>
                <a:lnTo>
                  <a:pt x="0" y="0"/>
                </a:lnTo>
                <a:close/>
              </a:path>
            </a:pathLst>
          </a:custGeom>
          <a:blipFill>
            <a:blip r:embed="rId12"/>
            <a:stretch>
              <a:fillRect l="0" t="0" r="0" b="0"/>
            </a:stretch>
          </a:blipFill>
        </p:spPr>
      </p:sp>
      <p:sp>
        <p:nvSpPr>
          <p:cNvPr name="Freeform 16" id="16"/>
          <p:cNvSpPr/>
          <p:nvPr/>
        </p:nvSpPr>
        <p:spPr>
          <a:xfrm flipH="false" flipV="false" rot="0">
            <a:off x="33618" y="0"/>
            <a:ext cx="4116417" cy="10291043"/>
          </a:xfrm>
          <a:custGeom>
            <a:avLst/>
            <a:gdLst/>
            <a:ahLst/>
            <a:cxnLst/>
            <a:rect r="r" b="b" t="t" l="l"/>
            <a:pathLst>
              <a:path h="10291043" w="4116417">
                <a:moveTo>
                  <a:pt x="0" y="0"/>
                </a:moveTo>
                <a:lnTo>
                  <a:pt x="4116417" y="0"/>
                </a:lnTo>
                <a:lnTo>
                  <a:pt x="4116417" y="10291043"/>
                </a:lnTo>
                <a:lnTo>
                  <a:pt x="0" y="10291043"/>
                </a:lnTo>
                <a:lnTo>
                  <a:pt x="0" y="0"/>
                </a:lnTo>
                <a:close/>
              </a:path>
            </a:pathLst>
          </a:custGeom>
          <a:blipFill>
            <a:blip r:embed="rId13"/>
            <a:stretch>
              <a:fillRect l="0" t="0" r="0" b="0"/>
            </a:stretch>
          </a:blipFill>
        </p:spPr>
      </p:sp>
      <p:sp>
        <p:nvSpPr>
          <p:cNvPr name="TextBox 17" id="17"/>
          <p:cNvSpPr txBox="true"/>
          <p:nvPr/>
        </p:nvSpPr>
        <p:spPr>
          <a:xfrm rot="0">
            <a:off x="10895967" y="-200025"/>
            <a:ext cx="6923782" cy="1766750"/>
          </a:xfrm>
          <a:prstGeom prst="rect">
            <a:avLst/>
          </a:prstGeom>
        </p:spPr>
        <p:txBody>
          <a:bodyPr anchor="t" rtlCol="false" tIns="0" lIns="0" bIns="0" rIns="0">
            <a:spAutoFit/>
          </a:bodyPr>
          <a:lstStyle/>
          <a:p>
            <a:pPr algn="ctr">
              <a:lnSpc>
                <a:spcPts val="14445"/>
              </a:lnSpc>
              <a:spcBef>
                <a:spcPct val="0"/>
              </a:spcBef>
            </a:pPr>
            <a:r>
              <a:rPr lang="en-US" sz="10317" u="sng">
                <a:solidFill>
                  <a:srgbClr val="000000"/>
                </a:solidFill>
                <a:latin typeface="Graduate"/>
                <a:ea typeface="Graduate"/>
                <a:cs typeface="Graduate"/>
                <a:sym typeface="Graduate"/>
              </a:rPr>
              <a:t>Tailstock</a:t>
            </a:r>
          </a:p>
        </p:txBody>
      </p:sp>
      <p:sp>
        <p:nvSpPr>
          <p:cNvPr name="TextBox 18" id="18"/>
          <p:cNvSpPr txBox="true"/>
          <p:nvPr/>
        </p:nvSpPr>
        <p:spPr>
          <a:xfrm rot="0">
            <a:off x="790277" y="1637577"/>
            <a:ext cx="238423" cy="6134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Canva Sans"/>
                <a:ea typeface="Canva Sans"/>
                <a:cs typeface="Canva Sans"/>
                <a:sym typeface="Canva Sans"/>
              </a:rPr>
              <a:t>+</a:t>
            </a:r>
          </a:p>
        </p:txBody>
      </p:sp>
      <p:sp>
        <p:nvSpPr>
          <p:cNvPr name="TextBox 19" id="19"/>
          <p:cNvSpPr txBox="true"/>
          <p:nvPr/>
        </p:nvSpPr>
        <p:spPr>
          <a:xfrm rot="0">
            <a:off x="2457190" y="716688"/>
            <a:ext cx="238423" cy="6134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Canva Sans"/>
                <a:ea typeface="Canva Sans"/>
                <a:cs typeface="Canva Sans"/>
                <a:sym typeface="Canva Sans"/>
              </a:rPr>
              <a:t>+</a:t>
            </a:r>
          </a:p>
        </p:txBody>
      </p:sp>
      <p:sp>
        <p:nvSpPr>
          <p:cNvPr name="TextBox 20" id="20"/>
          <p:cNvSpPr txBox="true"/>
          <p:nvPr/>
        </p:nvSpPr>
        <p:spPr>
          <a:xfrm rot="0">
            <a:off x="1147911" y="953315"/>
            <a:ext cx="238423" cy="6134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Canva Sans"/>
                <a:ea typeface="Canva Sans"/>
                <a:cs typeface="Canva Sans"/>
                <a:sym typeface="Canva Sans"/>
              </a:rPr>
              <a:t>+</a:t>
            </a:r>
          </a:p>
        </p:txBody>
      </p:sp>
      <p:sp>
        <p:nvSpPr>
          <p:cNvPr name="TextBox 21" id="21"/>
          <p:cNvSpPr txBox="true"/>
          <p:nvPr/>
        </p:nvSpPr>
        <p:spPr>
          <a:xfrm rot="0">
            <a:off x="1677171" y="4420147"/>
            <a:ext cx="238423" cy="6134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Canva Sans"/>
                <a:ea typeface="Canva Sans"/>
                <a:cs typeface="Canva Sans"/>
                <a:sym typeface="Canva Sans"/>
              </a:rPr>
              <a:t>+</a:t>
            </a:r>
          </a:p>
        </p:txBody>
      </p:sp>
      <p:sp>
        <p:nvSpPr>
          <p:cNvPr name="TextBox 22" id="22"/>
          <p:cNvSpPr txBox="true"/>
          <p:nvPr/>
        </p:nvSpPr>
        <p:spPr>
          <a:xfrm rot="0">
            <a:off x="4291536" y="89902"/>
            <a:ext cx="6443391" cy="4930775"/>
          </a:xfrm>
          <a:prstGeom prst="rect">
            <a:avLst/>
          </a:prstGeom>
        </p:spPr>
        <p:txBody>
          <a:bodyPr anchor="t" rtlCol="false" tIns="0" lIns="0" bIns="0" rIns="0">
            <a:spAutoFit/>
          </a:bodyPr>
          <a:lstStyle/>
          <a:p>
            <a:pPr algn="ctr">
              <a:lnSpc>
                <a:spcPts val="2800"/>
              </a:lnSpc>
            </a:pPr>
            <a:r>
              <a:rPr lang="en-US" b="true" sz="2000" u="sng">
                <a:solidFill>
                  <a:srgbClr val="000000"/>
                </a:solidFill>
                <a:latin typeface="Canva Sans Bold"/>
                <a:ea typeface="Canva Sans Bold"/>
                <a:cs typeface="Canva Sans Bold"/>
                <a:sym typeface="Canva Sans Bold"/>
              </a:rPr>
              <a:t>Handle</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Function: </a:t>
            </a:r>
            <a:r>
              <a:rPr lang="en-US" sz="2000">
                <a:solidFill>
                  <a:srgbClr val="000000"/>
                </a:solidFill>
                <a:latin typeface="Canva Sans"/>
                <a:ea typeface="Canva Sans"/>
                <a:cs typeface="Canva Sans"/>
                <a:sym typeface="Canva Sans"/>
              </a:rPr>
              <a:t>The handle is used to manually move the quill or the entire tailstock along the lathe bed. It controls the forward and backward motion of the tailstock for positioning.</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Movement:</a:t>
            </a:r>
            <a:r>
              <a:rPr lang="en-US" sz="2000">
                <a:solidFill>
                  <a:srgbClr val="000000"/>
                </a:solidFill>
                <a:latin typeface="Canva Sans"/>
                <a:ea typeface="Canva Sans"/>
                <a:cs typeface="Canva Sans"/>
                <a:sym typeface="Canva Sans"/>
              </a:rPr>
              <a:t> Rotates to extend or retract the spindle.</a:t>
            </a:r>
          </a:p>
          <a:p>
            <a:pPr algn="l">
              <a:lnSpc>
                <a:spcPts val="2800"/>
              </a:lnSpc>
            </a:pPr>
          </a:p>
          <a:p>
            <a:pPr algn="ctr">
              <a:lnSpc>
                <a:spcPts val="2800"/>
              </a:lnSpc>
            </a:pPr>
            <a:r>
              <a:rPr lang="en-US" sz="2000">
                <a:solidFill>
                  <a:srgbClr val="000000"/>
                </a:solidFill>
                <a:latin typeface="Canva Sans"/>
                <a:ea typeface="Canva Sans"/>
                <a:cs typeface="Canva Sans"/>
                <a:sym typeface="Canva Sans"/>
              </a:rPr>
              <a:t> </a:t>
            </a:r>
            <a:r>
              <a:rPr lang="en-US" b="true" sz="2000" u="sng">
                <a:solidFill>
                  <a:srgbClr val="000000"/>
                </a:solidFill>
                <a:latin typeface="Canva Sans Bold"/>
                <a:ea typeface="Canva Sans Bold"/>
                <a:cs typeface="Canva Sans Bold"/>
                <a:sym typeface="Canva Sans Bold"/>
              </a:rPr>
              <a:t>Quill (Screw Assembly)</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Function: </a:t>
            </a:r>
            <a:r>
              <a:rPr lang="en-US" sz="2000">
                <a:solidFill>
                  <a:srgbClr val="000000"/>
                </a:solidFill>
                <a:latin typeface="Canva Sans"/>
                <a:ea typeface="Canva Sans"/>
                <a:cs typeface="Canva Sans"/>
                <a:sym typeface="Canva Sans"/>
              </a:rPr>
              <a:t>The quill holds tools like drills or centers and provides precise movement for machining operations.</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Movement:</a:t>
            </a:r>
            <a:r>
              <a:rPr lang="en-US" sz="2000">
                <a:solidFill>
                  <a:srgbClr val="000000"/>
                </a:solidFill>
                <a:latin typeface="Canva Sans"/>
                <a:ea typeface="Canva Sans"/>
                <a:cs typeface="Canva Sans"/>
                <a:sym typeface="Canva Sans"/>
              </a:rPr>
              <a:t> Moves axially (in and out) to push tools into or away from the workpiece.</a:t>
            </a:r>
          </a:p>
        </p:txBody>
      </p:sp>
      <p:sp>
        <p:nvSpPr>
          <p:cNvPr name="TextBox 23" id="23"/>
          <p:cNvSpPr txBox="true"/>
          <p:nvPr/>
        </p:nvSpPr>
        <p:spPr>
          <a:xfrm rot="0">
            <a:off x="4291536" y="5401698"/>
            <a:ext cx="6438463" cy="5046455"/>
          </a:xfrm>
          <a:prstGeom prst="rect">
            <a:avLst/>
          </a:prstGeom>
        </p:spPr>
        <p:txBody>
          <a:bodyPr anchor="t" rtlCol="false" tIns="0" lIns="0" bIns="0" rIns="0">
            <a:spAutoFit/>
          </a:bodyPr>
          <a:lstStyle/>
          <a:p>
            <a:pPr algn="ctr">
              <a:lnSpc>
                <a:spcPts val="2797"/>
              </a:lnSpc>
              <a:spcBef>
                <a:spcPct val="0"/>
              </a:spcBef>
            </a:pPr>
            <a:r>
              <a:rPr lang="en-US" b="true" sz="1998" u="sng">
                <a:solidFill>
                  <a:srgbClr val="000000"/>
                </a:solidFill>
                <a:latin typeface="Canva Sans Bold"/>
                <a:ea typeface="Canva Sans Bold"/>
                <a:cs typeface="Canva Sans Bold"/>
                <a:sym typeface="Canva Sans Bold"/>
              </a:rPr>
              <a:t>Block (Tailstock Housing)</a:t>
            </a:r>
          </a:p>
          <a:p>
            <a:pPr algn="l" marL="429190" indent="-214595" lvl="1">
              <a:lnSpc>
                <a:spcPts val="2783"/>
              </a:lnSpc>
              <a:buFont typeface="Arial"/>
              <a:buChar char="•"/>
            </a:pPr>
            <a:r>
              <a:rPr lang="en-US" b="true" sz="1987">
                <a:solidFill>
                  <a:srgbClr val="000000"/>
                </a:solidFill>
                <a:latin typeface="Canva Sans Bold"/>
                <a:ea typeface="Canva Sans Bold"/>
                <a:cs typeface="Canva Sans Bold"/>
                <a:sym typeface="Canva Sans Bold"/>
              </a:rPr>
              <a:t>Function:</a:t>
            </a:r>
            <a:r>
              <a:rPr lang="en-US" sz="1987">
                <a:solidFill>
                  <a:srgbClr val="000000"/>
                </a:solidFill>
                <a:latin typeface="Canva Sans"/>
                <a:ea typeface="Canva Sans"/>
                <a:cs typeface="Canva Sans"/>
                <a:sym typeface="Canva Sans"/>
              </a:rPr>
              <a:t> The block provides structural support, holding the entire tailstock assembly together. It keeps the parts aligned and facilitates easy mounting on the lathe bed.</a:t>
            </a:r>
          </a:p>
          <a:p>
            <a:pPr algn="l" marL="386010" indent="-193005" lvl="1">
              <a:lnSpc>
                <a:spcPts val="2503"/>
              </a:lnSpc>
              <a:buFont typeface="Arial"/>
              <a:buChar char="•"/>
            </a:pPr>
            <a:r>
              <a:rPr lang="en-US" b="true" sz="1787">
                <a:solidFill>
                  <a:srgbClr val="000000"/>
                </a:solidFill>
                <a:latin typeface="Canva Sans Bold"/>
                <a:ea typeface="Canva Sans Bold"/>
                <a:cs typeface="Canva Sans Bold"/>
                <a:sym typeface="Canva Sans Bold"/>
              </a:rPr>
              <a:t>Movement:</a:t>
            </a:r>
            <a:r>
              <a:rPr lang="en-US" sz="1787">
                <a:solidFill>
                  <a:srgbClr val="000000"/>
                </a:solidFill>
                <a:latin typeface="Canva Sans"/>
                <a:ea typeface="Canva Sans"/>
                <a:cs typeface="Canva Sans"/>
                <a:sym typeface="Canva Sans"/>
              </a:rPr>
              <a:t> Moves along the lathe bed for positioning relative to the workpiece.</a:t>
            </a:r>
          </a:p>
          <a:p>
            <a:pPr algn="l">
              <a:lnSpc>
                <a:spcPts val="2503"/>
              </a:lnSpc>
            </a:pPr>
          </a:p>
          <a:p>
            <a:pPr algn="ctr">
              <a:lnSpc>
                <a:spcPts val="2797"/>
              </a:lnSpc>
              <a:spcBef>
                <a:spcPct val="0"/>
              </a:spcBef>
            </a:pPr>
            <a:r>
              <a:rPr lang="en-US" b="true" sz="1998" u="sng">
                <a:solidFill>
                  <a:srgbClr val="000000"/>
                </a:solidFill>
                <a:latin typeface="Canva Sans Bold"/>
                <a:ea typeface="Canva Sans Bold"/>
                <a:cs typeface="Canva Sans Bold"/>
                <a:sym typeface="Canva Sans Bold"/>
              </a:rPr>
              <a:t>Clamp/Base</a:t>
            </a:r>
          </a:p>
          <a:p>
            <a:pPr algn="l" marL="408717" indent="-204358" lvl="1">
              <a:lnSpc>
                <a:spcPts val="2650"/>
              </a:lnSpc>
              <a:buFont typeface="Arial"/>
              <a:buChar char="•"/>
            </a:pPr>
            <a:r>
              <a:rPr lang="en-US" b="true" sz="1893">
                <a:solidFill>
                  <a:srgbClr val="000000"/>
                </a:solidFill>
                <a:latin typeface="Canva Sans Bold"/>
                <a:ea typeface="Canva Sans Bold"/>
                <a:cs typeface="Canva Sans Bold"/>
                <a:sym typeface="Canva Sans Bold"/>
              </a:rPr>
              <a:t>Function:</a:t>
            </a:r>
            <a:r>
              <a:rPr lang="en-US" sz="1893">
                <a:solidFill>
                  <a:srgbClr val="000000"/>
                </a:solidFill>
                <a:latin typeface="Canva Sans"/>
                <a:ea typeface="Canva Sans"/>
                <a:cs typeface="Canva Sans"/>
                <a:sym typeface="Canva Sans"/>
              </a:rPr>
              <a:t> The clamp secures the tailstock in place on the lathe bed to prevent unwanted movement during operation.</a:t>
            </a:r>
          </a:p>
          <a:p>
            <a:pPr algn="l" marL="408717" indent="-204358" lvl="1">
              <a:lnSpc>
                <a:spcPts val="2650"/>
              </a:lnSpc>
              <a:buFont typeface="Arial"/>
              <a:buChar char="•"/>
            </a:pPr>
            <a:r>
              <a:rPr lang="en-US" b="true" sz="1893">
                <a:solidFill>
                  <a:srgbClr val="000000"/>
                </a:solidFill>
                <a:latin typeface="Canva Sans Bold"/>
                <a:ea typeface="Canva Sans Bold"/>
                <a:cs typeface="Canva Sans Bold"/>
                <a:sym typeface="Canva Sans Bold"/>
              </a:rPr>
              <a:t>Movement:</a:t>
            </a:r>
            <a:r>
              <a:rPr lang="en-US" sz="1893">
                <a:solidFill>
                  <a:srgbClr val="000000"/>
                </a:solidFill>
                <a:latin typeface="Canva Sans"/>
                <a:ea typeface="Canva Sans"/>
                <a:cs typeface="Canva Sans"/>
                <a:sym typeface="Canva Sans"/>
              </a:rPr>
              <a:t> Locks and unlocks to slide along or stay fixed on the lathe bed.</a:t>
            </a:r>
          </a:p>
          <a:p>
            <a:pPr algn="ctr">
              <a:lnSpc>
                <a:spcPts val="2650"/>
              </a:lnSpc>
              <a:spcBef>
                <a:spcPct val="0"/>
              </a:spcBef>
            </a:pPr>
          </a:p>
        </p:txBody>
      </p:sp>
      <p:sp>
        <p:nvSpPr>
          <p:cNvPr name="TextBox 24" id="24"/>
          <p:cNvSpPr txBox="true"/>
          <p:nvPr/>
        </p:nvSpPr>
        <p:spPr>
          <a:xfrm rot="0">
            <a:off x="10895967" y="1838929"/>
            <a:ext cx="4961355" cy="2463800"/>
          </a:xfrm>
          <a:prstGeom prst="rect">
            <a:avLst/>
          </a:prstGeom>
        </p:spPr>
        <p:txBody>
          <a:bodyPr anchor="t" rtlCol="false" tIns="0" lIns="0" bIns="0" rIns="0">
            <a:spAutoFit/>
          </a:bodyPr>
          <a:lstStyle/>
          <a:p>
            <a:pPr algn="ctr">
              <a:lnSpc>
                <a:spcPts val="2800"/>
              </a:lnSpc>
              <a:spcBef>
                <a:spcPct val="0"/>
              </a:spcBef>
            </a:pPr>
            <a:r>
              <a:rPr lang="en-US" b="true" sz="2000" u="sng">
                <a:solidFill>
                  <a:srgbClr val="000000"/>
                </a:solidFill>
                <a:latin typeface="Canva Sans Bold"/>
                <a:ea typeface="Canva Sans Bold"/>
                <a:cs typeface="Canva Sans Bold"/>
                <a:sym typeface="Canva Sans Bold"/>
              </a:rPr>
              <a:t>Disk (Spindle Mount)</a:t>
            </a:r>
          </a:p>
          <a:p>
            <a:pPr algn="l" marL="431801" indent="-215900" lvl="1">
              <a:lnSpc>
                <a:spcPts val="2800"/>
              </a:lnSpc>
              <a:buFont typeface="Arial"/>
              <a:buChar char="•"/>
            </a:pPr>
            <a:r>
              <a:rPr lang="en-US" sz="2000">
                <a:solidFill>
                  <a:srgbClr val="000000"/>
                </a:solidFill>
                <a:latin typeface="Canva Sans"/>
                <a:ea typeface="Canva Sans"/>
                <a:cs typeface="Canva Sans"/>
                <a:sym typeface="Canva Sans"/>
              </a:rPr>
              <a:t>Function: The disk interfaces with the quill and provides support for accurate rotation and positioning of tools.</a:t>
            </a:r>
          </a:p>
          <a:p>
            <a:pPr algn="l" marL="431801" indent="-215900" lvl="1">
              <a:lnSpc>
                <a:spcPts val="2800"/>
              </a:lnSpc>
              <a:buFont typeface="Arial"/>
              <a:buChar char="•"/>
            </a:pPr>
            <a:r>
              <a:rPr lang="en-US" sz="2000">
                <a:solidFill>
                  <a:srgbClr val="000000"/>
                </a:solidFill>
                <a:latin typeface="Canva Sans"/>
                <a:ea typeface="Canva Sans"/>
                <a:cs typeface="Canva Sans"/>
                <a:sym typeface="Canva Sans"/>
              </a:rPr>
              <a:t>Movement: Rotates with the spindle when needed or remains stationary.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506928" y="1700644"/>
            <a:ext cx="2607747" cy="3442856"/>
          </a:xfrm>
          <a:custGeom>
            <a:avLst/>
            <a:gdLst/>
            <a:ahLst/>
            <a:cxnLst/>
            <a:rect r="r" b="b" t="t" l="l"/>
            <a:pathLst>
              <a:path h="3442856" w="2607747">
                <a:moveTo>
                  <a:pt x="0" y="0"/>
                </a:moveTo>
                <a:lnTo>
                  <a:pt x="2607747" y="0"/>
                </a:lnTo>
                <a:lnTo>
                  <a:pt x="2607747" y="3442856"/>
                </a:lnTo>
                <a:lnTo>
                  <a:pt x="0" y="3442856"/>
                </a:lnTo>
                <a:lnTo>
                  <a:pt x="0" y="0"/>
                </a:lnTo>
                <a:close/>
              </a:path>
            </a:pathLst>
          </a:custGeom>
          <a:blipFill>
            <a:blip r:embed="rId2"/>
            <a:stretch>
              <a:fillRect l="0" t="0" r="0" b="0"/>
            </a:stretch>
          </a:blipFill>
        </p:spPr>
      </p:sp>
      <p:sp>
        <p:nvSpPr>
          <p:cNvPr name="Freeform 3" id="3"/>
          <p:cNvSpPr/>
          <p:nvPr/>
        </p:nvSpPr>
        <p:spPr>
          <a:xfrm flipH="false" flipV="false" rot="0">
            <a:off x="207962" y="6316915"/>
            <a:ext cx="3205678" cy="2482883"/>
          </a:xfrm>
          <a:custGeom>
            <a:avLst/>
            <a:gdLst/>
            <a:ahLst/>
            <a:cxnLst/>
            <a:rect r="r" b="b" t="t" l="l"/>
            <a:pathLst>
              <a:path h="2482883" w="3205678">
                <a:moveTo>
                  <a:pt x="0" y="0"/>
                </a:moveTo>
                <a:lnTo>
                  <a:pt x="3205679" y="0"/>
                </a:lnTo>
                <a:lnTo>
                  <a:pt x="3205679" y="2482883"/>
                </a:lnTo>
                <a:lnTo>
                  <a:pt x="0" y="2482883"/>
                </a:lnTo>
                <a:lnTo>
                  <a:pt x="0" y="0"/>
                </a:lnTo>
                <a:close/>
              </a:path>
            </a:pathLst>
          </a:custGeom>
          <a:blipFill>
            <a:blip r:embed="rId3"/>
            <a:stretch>
              <a:fillRect l="0" t="0" r="0" b="0"/>
            </a:stretch>
          </a:blipFill>
        </p:spPr>
      </p:sp>
      <p:sp>
        <p:nvSpPr>
          <p:cNvPr name="Freeform 4" id="4"/>
          <p:cNvSpPr/>
          <p:nvPr/>
        </p:nvSpPr>
        <p:spPr>
          <a:xfrm flipH="false" flipV="false" rot="0">
            <a:off x="8703824" y="3703308"/>
            <a:ext cx="9179360" cy="6129895"/>
          </a:xfrm>
          <a:custGeom>
            <a:avLst/>
            <a:gdLst/>
            <a:ahLst/>
            <a:cxnLst/>
            <a:rect r="r" b="b" t="t" l="l"/>
            <a:pathLst>
              <a:path h="6129895" w="9179360">
                <a:moveTo>
                  <a:pt x="0" y="0"/>
                </a:moveTo>
                <a:lnTo>
                  <a:pt x="9179360" y="0"/>
                </a:lnTo>
                <a:lnTo>
                  <a:pt x="9179360" y="6129895"/>
                </a:lnTo>
                <a:lnTo>
                  <a:pt x="0" y="6129895"/>
                </a:lnTo>
                <a:lnTo>
                  <a:pt x="0" y="0"/>
                </a:lnTo>
                <a:close/>
              </a:path>
            </a:pathLst>
          </a:custGeom>
          <a:blipFill>
            <a:blip r:embed="rId4"/>
            <a:stretch>
              <a:fillRect l="0" t="0" r="0" b="-4074"/>
            </a:stretch>
          </a:blipFill>
        </p:spPr>
      </p:sp>
      <p:sp>
        <p:nvSpPr>
          <p:cNvPr name="TextBox 5" id="5"/>
          <p:cNvSpPr txBox="true"/>
          <p:nvPr/>
        </p:nvSpPr>
        <p:spPr>
          <a:xfrm rot="0">
            <a:off x="5008051" y="-228600"/>
            <a:ext cx="5677295" cy="2033596"/>
          </a:xfrm>
          <a:prstGeom prst="rect">
            <a:avLst/>
          </a:prstGeom>
        </p:spPr>
        <p:txBody>
          <a:bodyPr anchor="t" rtlCol="false" tIns="0" lIns="0" bIns="0" rIns="0">
            <a:spAutoFit/>
          </a:bodyPr>
          <a:lstStyle/>
          <a:p>
            <a:pPr algn="ctr">
              <a:lnSpc>
                <a:spcPts val="16684"/>
              </a:lnSpc>
              <a:spcBef>
                <a:spcPct val="0"/>
              </a:spcBef>
            </a:pPr>
            <a:r>
              <a:rPr lang="en-US" sz="11917" u="sng">
                <a:solidFill>
                  <a:srgbClr val="000000"/>
                </a:solidFill>
                <a:latin typeface="Graduate"/>
                <a:ea typeface="Graduate"/>
                <a:cs typeface="Graduate"/>
                <a:sym typeface="Graduate"/>
              </a:rPr>
              <a:t>Chuck </a:t>
            </a:r>
          </a:p>
        </p:txBody>
      </p:sp>
      <p:sp>
        <p:nvSpPr>
          <p:cNvPr name="TextBox 6" id="6"/>
          <p:cNvSpPr txBox="true"/>
          <p:nvPr/>
        </p:nvSpPr>
        <p:spPr>
          <a:xfrm rot="0">
            <a:off x="3734536" y="5590541"/>
            <a:ext cx="4520033" cy="3667759"/>
          </a:xfrm>
          <a:prstGeom prst="rect">
            <a:avLst/>
          </a:prstGeom>
        </p:spPr>
        <p:txBody>
          <a:bodyPr anchor="t" rtlCol="false" tIns="0" lIns="0" bIns="0" rIns="0">
            <a:spAutoFit/>
          </a:bodyPr>
          <a:lstStyle/>
          <a:p>
            <a:pPr algn="l">
              <a:lnSpc>
                <a:spcPts val="4200"/>
              </a:lnSpc>
              <a:spcBef>
                <a:spcPct val="0"/>
              </a:spcBef>
            </a:pPr>
            <a:r>
              <a:rPr lang="en-US" sz="3000" u="sng">
                <a:solidFill>
                  <a:srgbClr val="000000"/>
                </a:solidFill>
                <a:latin typeface="Graduate"/>
                <a:ea typeface="Graduate"/>
                <a:cs typeface="Graduate"/>
                <a:sym typeface="Graduate"/>
              </a:rPr>
              <a:t>Chuck </a:t>
            </a:r>
            <a:r>
              <a:rPr lang="en-US" sz="3000" u="sng">
                <a:solidFill>
                  <a:srgbClr val="000000"/>
                </a:solidFill>
                <a:latin typeface="Graduate"/>
                <a:ea typeface="Graduate"/>
                <a:cs typeface="Graduate"/>
                <a:sym typeface="Graduate"/>
              </a:rPr>
              <a:t>Function</a:t>
            </a:r>
          </a:p>
          <a:p>
            <a:pPr algn="l">
              <a:lnSpc>
                <a:spcPts val="3080"/>
              </a:lnSpc>
              <a:spcBef>
                <a:spcPct val="0"/>
              </a:spcBef>
            </a:pPr>
            <a:r>
              <a:rPr lang="en-US" sz="2200">
                <a:solidFill>
                  <a:srgbClr val="000000"/>
                </a:solidFill>
                <a:latin typeface="Canva Sans"/>
                <a:ea typeface="Canva Sans"/>
                <a:cs typeface="Canva Sans"/>
                <a:sym typeface="Canva Sans"/>
              </a:rPr>
              <a:t>A lathe chuck secures the workpiece on the spindle using jaws, ensuring stable rotation during machining. Commonly, self-centering chucks with three jaws are used to hold round or hexagonal workpieces, providing precise alignment.</a:t>
            </a:r>
          </a:p>
        </p:txBody>
      </p:sp>
      <p:sp>
        <p:nvSpPr>
          <p:cNvPr name="TextBox 7" id="7"/>
          <p:cNvSpPr txBox="true"/>
          <p:nvPr/>
        </p:nvSpPr>
        <p:spPr>
          <a:xfrm rot="0">
            <a:off x="3285282" y="2425228"/>
            <a:ext cx="5418541" cy="2164080"/>
          </a:xfrm>
          <a:prstGeom prst="rect">
            <a:avLst/>
          </a:prstGeom>
        </p:spPr>
        <p:txBody>
          <a:bodyPr anchor="t" rtlCol="false" tIns="0" lIns="0" bIns="0" rIns="0">
            <a:spAutoFit/>
          </a:bodyPr>
          <a:lstStyle/>
          <a:p>
            <a:pPr algn="ctr">
              <a:lnSpc>
                <a:spcPts val="4199"/>
              </a:lnSpc>
              <a:spcBef>
                <a:spcPct val="0"/>
              </a:spcBef>
            </a:pPr>
            <a:r>
              <a:rPr lang="en-US" sz="2999" u="sng">
                <a:solidFill>
                  <a:srgbClr val="000000"/>
                </a:solidFill>
                <a:latin typeface="Graduate"/>
                <a:ea typeface="Graduate"/>
                <a:cs typeface="Graduate"/>
                <a:sym typeface="Graduate"/>
              </a:rPr>
              <a:t>Joint Sliders (Jaws) - Function:</a:t>
            </a:r>
          </a:p>
          <a:p>
            <a:pPr algn="l">
              <a:lnSpc>
                <a:spcPts val="2940"/>
              </a:lnSpc>
              <a:spcBef>
                <a:spcPct val="0"/>
              </a:spcBef>
            </a:pPr>
            <a:r>
              <a:rPr lang="en-US" sz="2100">
                <a:solidFill>
                  <a:srgbClr val="000000"/>
                </a:solidFill>
                <a:latin typeface="Canva Sans"/>
                <a:ea typeface="Canva Sans"/>
                <a:cs typeface="Canva Sans"/>
                <a:sym typeface="Canva Sans"/>
              </a:rPr>
              <a:t>The jaws adjust radially to accommodate different workpiece sizes, tightened or loosened using a key mechanism.</a:t>
            </a:r>
          </a:p>
        </p:txBody>
      </p:sp>
      <p:sp>
        <p:nvSpPr>
          <p:cNvPr name="TextBox 8" id="8"/>
          <p:cNvSpPr txBox="true"/>
          <p:nvPr/>
        </p:nvSpPr>
        <p:spPr>
          <a:xfrm rot="0">
            <a:off x="12768258" y="513524"/>
            <a:ext cx="4801271" cy="2516270"/>
          </a:xfrm>
          <a:prstGeom prst="rect">
            <a:avLst/>
          </a:prstGeom>
        </p:spPr>
        <p:txBody>
          <a:bodyPr anchor="t" rtlCol="false" tIns="0" lIns="0" bIns="0" rIns="0">
            <a:spAutoFit/>
          </a:bodyPr>
          <a:lstStyle/>
          <a:p>
            <a:pPr algn="ctr" marL="773556" indent="-386778" lvl="1">
              <a:lnSpc>
                <a:spcPts val="5016"/>
              </a:lnSpc>
              <a:buFont typeface="Arial"/>
              <a:buChar char="•"/>
            </a:pPr>
            <a:r>
              <a:rPr lang="en-US" sz="3582">
                <a:solidFill>
                  <a:srgbClr val="000000"/>
                </a:solidFill>
                <a:latin typeface="Canva Sans"/>
                <a:ea typeface="Canva Sans"/>
                <a:cs typeface="Canva Sans"/>
                <a:sym typeface="Canva Sans"/>
              </a:rPr>
              <a:t>Versatile Holding</a:t>
            </a:r>
          </a:p>
          <a:p>
            <a:pPr algn="ctr" marL="773556" indent="-386778" lvl="1">
              <a:lnSpc>
                <a:spcPts val="5016"/>
              </a:lnSpc>
              <a:buFont typeface="Arial"/>
              <a:buChar char="•"/>
            </a:pPr>
            <a:r>
              <a:rPr lang="en-US" sz="3582">
                <a:solidFill>
                  <a:srgbClr val="000000"/>
                </a:solidFill>
                <a:latin typeface="Canva Sans"/>
                <a:ea typeface="Canva Sans"/>
                <a:cs typeface="Canva Sans"/>
                <a:sym typeface="Canva Sans"/>
              </a:rPr>
              <a:t>Self-Centering</a:t>
            </a:r>
          </a:p>
          <a:p>
            <a:pPr algn="ctr" marL="773556" indent="-386778" lvl="1">
              <a:lnSpc>
                <a:spcPts val="5016"/>
              </a:lnSpc>
              <a:buFont typeface="Arial"/>
              <a:buChar char="•"/>
            </a:pPr>
            <a:r>
              <a:rPr lang="en-US" sz="3582">
                <a:solidFill>
                  <a:srgbClr val="000000"/>
                </a:solidFill>
                <a:latin typeface="Canva Sans"/>
                <a:ea typeface="Canva Sans"/>
                <a:cs typeface="Canva Sans"/>
                <a:sym typeface="Canva Sans"/>
              </a:rPr>
              <a:t>Quick Setup</a:t>
            </a:r>
          </a:p>
          <a:p>
            <a:pPr algn="ctr" marL="773556" indent="-386778" lvl="1">
              <a:lnSpc>
                <a:spcPts val="5016"/>
              </a:lnSpc>
              <a:buFont typeface="Arial"/>
              <a:buChar char="•"/>
            </a:pPr>
            <a:r>
              <a:rPr lang="en-US" sz="3582">
                <a:solidFill>
                  <a:srgbClr val="000000"/>
                </a:solidFill>
                <a:latin typeface="Canva Sans"/>
                <a:ea typeface="Canva Sans"/>
                <a:cs typeface="Canva Sans"/>
                <a:sym typeface="Canva Sans"/>
              </a:rPr>
              <a:t>Secure Grip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260158"/>
            <a:ext cx="18506956" cy="10346552"/>
          </a:xfrm>
          <a:custGeom>
            <a:avLst/>
            <a:gdLst/>
            <a:ahLst/>
            <a:cxnLst/>
            <a:rect r="r" b="b" t="t" l="l"/>
            <a:pathLst>
              <a:path h="10346552" w="18506956">
                <a:moveTo>
                  <a:pt x="0" y="0"/>
                </a:moveTo>
                <a:lnTo>
                  <a:pt x="18506956" y="0"/>
                </a:lnTo>
                <a:lnTo>
                  <a:pt x="18506956" y="10346551"/>
                </a:lnTo>
                <a:lnTo>
                  <a:pt x="0" y="10346551"/>
                </a:lnTo>
                <a:lnTo>
                  <a:pt x="0" y="0"/>
                </a:lnTo>
                <a:close/>
              </a:path>
            </a:pathLst>
          </a:custGeom>
          <a:blipFill>
            <a:blip r:embed="rId2"/>
            <a:stretch>
              <a:fillRect l="-1408" t="0" r="-1408" b="0"/>
            </a:stretch>
          </a:blipFill>
        </p:spPr>
      </p:sp>
      <p:grpSp>
        <p:nvGrpSpPr>
          <p:cNvPr name="Group 3" id="3"/>
          <p:cNvGrpSpPr/>
          <p:nvPr/>
        </p:nvGrpSpPr>
        <p:grpSpPr>
          <a:xfrm rot="0">
            <a:off x="4263635" y="4700664"/>
            <a:ext cx="6412209" cy="2707443"/>
            <a:chOff x="0" y="0"/>
            <a:chExt cx="1688812" cy="713071"/>
          </a:xfrm>
        </p:grpSpPr>
        <p:sp>
          <p:nvSpPr>
            <p:cNvPr name="Freeform 4" id="4"/>
            <p:cNvSpPr/>
            <p:nvPr/>
          </p:nvSpPr>
          <p:spPr>
            <a:xfrm flipH="false" flipV="false" rot="0">
              <a:off x="0" y="0"/>
              <a:ext cx="1688812" cy="713071"/>
            </a:xfrm>
            <a:custGeom>
              <a:avLst/>
              <a:gdLst/>
              <a:ahLst/>
              <a:cxnLst/>
              <a:rect r="r" b="b" t="t" l="l"/>
              <a:pathLst>
                <a:path h="713071" w="1688812">
                  <a:moveTo>
                    <a:pt x="61576" y="0"/>
                  </a:moveTo>
                  <a:lnTo>
                    <a:pt x="1627237" y="0"/>
                  </a:lnTo>
                  <a:cubicBezTo>
                    <a:pt x="1643568" y="0"/>
                    <a:pt x="1659230" y="6487"/>
                    <a:pt x="1670777" y="18035"/>
                  </a:cubicBezTo>
                  <a:cubicBezTo>
                    <a:pt x="1682325" y="29583"/>
                    <a:pt x="1688812" y="45245"/>
                    <a:pt x="1688812" y="61576"/>
                  </a:cubicBezTo>
                  <a:lnTo>
                    <a:pt x="1688812" y="651496"/>
                  </a:lnTo>
                  <a:cubicBezTo>
                    <a:pt x="1688812" y="685503"/>
                    <a:pt x="1661244" y="713071"/>
                    <a:pt x="1627237" y="713071"/>
                  </a:cubicBezTo>
                  <a:lnTo>
                    <a:pt x="61576" y="713071"/>
                  </a:lnTo>
                  <a:cubicBezTo>
                    <a:pt x="45245" y="713071"/>
                    <a:pt x="29583" y="706584"/>
                    <a:pt x="18035" y="695036"/>
                  </a:cubicBezTo>
                  <a:cubicBezTo>
                    <a:pt x="6487" y="683489"/>
                    <a:pt x="0" y="667826"/>
                    <a:pt x="0" y="651496"/>
                  </a:cubicBezTo>
                  <a:lnTo>
                    <a:pt x="0" y="61576"/>
                  </a:lnTo>
                  <a:cubicBezTo>
                    <a:pt x="0" y="45245"/>
                    <a:pt x="6487" y="29583"/>
                    <a:pt x="18035" y="18035"/>
                  </a:cubicBezTo>
                  <a:cubicBezTo>
                    <a:pt x="29583" y="6487"/>
                    <a:pt x="45245" y="0"/>
                    <a:pt x="61576" y="0"/>
                  </a:cubicBezTo>
                  <a:close/>
                </a:path>
              </a:pathLst>
            </a:custGeom>
            <a:solidFill>
              <a:srgbClr val="CDCCC8"/>
            </a:solidFill>
            <a:ln w="38100" cap="rnd">
              <a:solidFill>
                <a:srgbClr val="000000"/>
              </a:solidFill>
              <a:prstDash val="solid"/>
              <a:round/>
            </a:ln>
          </p:spPr>
        </p:sp>
        <p:sp>
          <p:nvSpPr>
            <p:cNvPr name="TextBox 5" id="5"/>
            <p:cNvSpPr txBox="true"/>
            <p:nvPr/>
          </p:nvSpPr>
          <p:spPr>
            <a:xfrm>
              <a:off x="0" y="-38100"/>
              <a:ext cx="1688812" cy="7511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711031" y="825296"/>
            <a:ext cx="4172256" cy="7335065"/>
            <a:chOff x="0" y="0"/>
            <a:chExt cx="1098866" cy="1931869"/>
          </a:xfrm>
        </p:grpSpPr>
        <p:sp>
          <p:nvSpPr>
            <p:cNvPr name="Freeform 7" id="7"/>
            <p:cNvSpPr/>
            <p:nvPr/>
          </p:nvSpPr>
          <p:spPr>
            <a:xfrm flipH="false" flipV="false" rot="0">
              <a:off x="0" y="0"/>
              <a:ext cx="1098866" cy="1931869"/>
            </a:xfrm>
            <a:custGeom>
              <a:avLst/>
              <a:gdLst/>
              <a:ahLst/>
              <a:cxnLst/>
              <a:rect r="r" b="b" t="t" l="l"/>
              <a:pathLst>
                <a:path h="1931869" w="1098866">
                  <a:moveTo>
                    <a:pt x="94634" y="0"/>
                  </a:moveTo>
                  <a:lnTo>
                    <a:pt x="1004232" y="0"/>
                  </a:lnTo>
                  <a:cubicBezTo>
                    <a:pt x="1029330" y="0"/>
                    <a:pt x="1053401" y="9970"/>
                    <a:pt x="1071148" y="27718"/>
                  </a:cubicBezTo>
                  <a:cubicBezTo>
                    <a:pt x="1088895" y="45465"/>
                    <a:pt x="1098866" y="69536"/>
                    <a:pt x="1098866" y="94634"/>
                  </a:cubicBezTo>
                  <a:lnTo>
                    <a:pt x="1098866" y="1837235"/>
                  </a:lnTo>
                  <a:cubicBezTo>
                    <a:pt x="1098866" y="1889500"/>
                    <a:pt x="1056497" y="1931869"/>
                    <a:pt x="1004232" y="1931869"/>
                  </a:cubicBezTo>
                  <a:lnTo>
                    <a:pt x="94634" y="1931869"/>
                  </a:lnTo>
                  <a:cubicBezTo>
                    <a:pt x="42369" y="1931869"/>
                    <a:pt x="0" y="1889500"/>
                    <a:pt x="0" y="1837235"/>
                  </a:cubicBezTo>
                  <a:lnTo>
                    <a:pt x="0" y="94634"/>
                  </a:lnTo>
                  <a:cubicBezTo>
                    <a:pt x="0" y="42369"/>
                    <a:pt x="42369" y="0"/>
                    <a:pt x="94634" y="0"/>
                  </a:cubicBezTo>
                  <a:close/>
                </a:path>
              </a:pathLst>
            </a:custGeom>
            <a:solidFill>
              <a:srgbClr val="523601"/>
            </a:solidFill>
            <a:ln w="38100" cap="rnd">
              <a:solidFill>
                <a:srgbClr val="000000"/>
              </a:solidFill>
              <a:prstDash val="solid"/>
              <a:round/>
            </a:ln>
          </p:spPr>
        </p:sp>
        <p:sp>
          <p:nvSpPr>
            <p:cNvPr name="TextBox 8" id="8"/>
            <p:cNvSpPr txBox="true"/>
            <p:nvPr/>
          </p:nvSpPr>
          <p:spPr>
            <a:xfrm>
              <a:off x="0" y="-38100"/>
              <a:ext cx="1098866" cy="196996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013698" y="1221243"/>
            <a:ext cx="2450604" cy="1661160"/>
          </a:xfrm>
          <a:prstGeom prst="rect">
            <a:avLst/>
          </a:prstGeom>
        </p:spPr>
        <p:txBody>
          <a:bodyPr anchor="t" rtlCol="false" tIns="0" lIns="0" bIns="0" rIns="0">
            <a:spAutoFit/>
          </a:bodyPr>
          <a:lstStyle/>
          <a:p>
            <a:pPr algn="ctr">
              <a:lnSpc>
                <a:spcPts val="13439"/>
              </a:lnSpc>
              <a:spcBef>
                <a:spcPct val="0"/>
              </a:spcBef>
            </a:pPr>
            <a:r>
              <a:rPr lang="en-US" sz="9600" u="sng">
                <a:solidFill>
                  <a:srgbClr val="000000"/>
                </a:solidFill>
                <a:latin typeface="Graduate"/>
                <a:ea typeface="Graduate"/>
                <a:cs typeface="Graduate"/>
                <a:sym typeface="Graduate"/>
              </a:rPr>
              <a:t>BED</a:t>
            </a:r>
          </a:p>
        </p:txBody>
      </p:sp>
      <p:sp>
        <p:nvSpPr>
          <p:cNvPr name="TextBox 10" id="10"/>
          <p:cNvSpPr txBox="true"/>
          <p:nvPr/>
        </p:nvSpPr>
        <p:spPr>
          <a:xfrm rot="0">
            <a:off x="4263635" y="4216603"/>
            <a:ext cx="6230826" cy="2950619"/>
          </a:xfrm>
          <a:prstGeom prst="rect">
            <a:avLst/>
          </a:prstGeom>
        </p:spPr>
        <p:txBody>
          <a:bodyPr anchor="t" rtlCol="false" tIns="0" lIns="0" bIns="0" rIns="0">
            <a:spAutoFit/>
          </a:bodyPr>
          <a:lstStyle/>
          <a:p>
            <a:pPr algn="ctr">
              <a:lnSpc>
                <a:spcPts val="4626"/>
              </a:lnSpc>
              <a:spcBef>
                <a:spcPct val="0"/>
              </a:spcBef>
            </a:pPr>
            <a:r>
              <a:rPr lang="en-US" sz="3304" u="sng">
                <a:solidFill>
                  <a:srgbClr val="000000"/>
                </a:solidFill>
                <a:latin typeface="Graduate"/>
                <a:ea typeface="Graduate"/>
                <a:cs typeface="Graduate"/>
                <a:sym typeface="Graduate"/>
              </a:rPr>
              <a:t>Function</a:t>
            </a:r>
          </a:p>
          <a:p>
            <a:pPr algn="just" marL="367578" indent="-183789" lvl="1">
              <a:lnSpc>
                <a:spcPts val="2383"/>
              </a:lnSpc>
              <a:buFont typeface="Arial"/>
              <a:buChar char="•"/>
            </a:pPr>
            <a:r>
              <a:rPr lang="en-US" b="true" sz="1702">
                <a:solidFill>
                  <a:srgbClr val="000000"/>
                </a:solidFill>
                <a:latin typeface="Canva Sans Bold"/>
                <a:ea typeface="Canva Sans Bold"/>
                <a:cs typeface="Canva Sans Bold"/>
                <a:sym typeface="Canva Sans Bold"/>
              </a:rPr>
              <a:t>Structural Support:</a:t>
            </a:r>
            <a:r>
              <a:rPr lang="en-US" sz="1702">
                <a:solidFill>
                  <a:srgbClr val="000000"/>
                </a:solidFill>
                <a:latin typeface="Canva Sans"/>
                <a:ea typeface="Canva Sans"/>
                <a:cs typeface="Canva Sans"/>
                <a:sym typeface="Canva Sans"/>
              </a:rPr>
              <a:t> Provides a rigid foundation, aligning the headstock, tailstock, and carriage along the lathe’s longitudinal axis.</a:t>
            </a:r>
          </a:p>
          <a:p>
            <a:pPr algn="just" marL="367578" indent="-183789" lvl="1">
              <a:lnSpc>
                <a:spcPts val="2383"/>
              </a:lnSpc>
              <a:buFont typeface="Arial"/>
              <a:buChar char="•"/>
            </a:pPr>
            <a:r>
              <a:rPr lang="en-US" b="true" sz="1702">
                <a:solidFill>
                  <a:srgbClr val="000000"/>
                </a:solidFill>
                <a:latin typeface="Canva Sans Bold"/>
                <a:ea typeface="Canva Sans Bold"/>
                <a:cs typeface="Canva Sans Bold"/>
                <a:sym typeface="Canva Sans Bold"/>
              </a:rPr>
              <a:t>Guideways:</a:t>
            </a:r>
            <a:r>
              <a:rPr lang="en-US" sz="1702">
                <a:solidFill>
                  <a:srgbClr val="000000"/>
                </a:solidFill>
                <a:latin typeface="Canva Sans"/>
                <a:ea typeface="Canva Sans"/>
                <a:cs typeface="Canva Sans"/>
                <a:sym typeface="Canva Sans"/>
              </a:rPr>
              <a:t> Ensures precise, smooth sliding of the carriage and tailstock, maintaining accurate tool positioning.</a:t>
            </a:r>
          </a:p>
          <a:p>
            <a:pPr algn="just" marL="367578" indent="-183789" lvl="1">
              <a:lnSpc>
                <a:spcPts val="2383"/>
              </a:lnSpc>
              <a:buFont typeface="Arial"/>
              <a:buChar char="•"/>
            </a:pPr>
            <a:r>
              <a:rPr lang="en-US" b="true" sz="1702">
                <a:solidFill>
                  <a:srgbClr val="000000"/>
                </a:solidFill>
                <a:latin typeface="Canva Sans Bold"/>
                <a:ea typeface="Canva Sans Bold"/>
                <a:cs typeface="Canva Sans Bold"/>
                <a:sym typeface="Canva Sans Bold"/>
              </a:rPr>
              <a:t>Vibration Damping:</a:t>
            </a:r>
            <a:r>
              <a:rPr lang="en-US" sz="1702">
                <a:solidFill>
                  <a:srgbClr val="000000"/>
                </a:solidFill>
                <a:latin typeface="Canva Sans"/>
                <a:ea typeface="Canva Sans"/>
                <a:cs typeface="Canva Sans"/>
                <a:sym typeface="Canva Sans"/>
              </a:rPr>
              <a:t> Minimizes operational vibrations, enhancing machining precision and surface finish.</a:t>
            </a:r>
          </a:p>
        </p:txBody>
      </p:sp>
      <p:sp>
        <p:nvSpPr>
          <p:cNvPr name="TextBox 11" id="11"/>
          <p:cNvSpPr txBox="true"/>
          <p:nvPr/>
        </p:nvSpPr>
        <p:spPr>
          <a:xfrm rot="0">
            <a:off x="14269718" y="1060982"/>
            <a:ext cx="3054883" cy="6816068"/>
          </a:xfrm>
          <a:prstGeom prst="rect">
            <a:avLst/>
          </a:prstGeom>
        </p:spPr>
        <p:txBody>
          <a:bodyPr anchor="t" rtlCol="false" tIns="0" lIns="0" bIns="0" rIns="0">
            <a:spAutoFit/>
          </a:bodyPr>
          <a:lstStyle/>
          <a:p>
            <a:pPr algn="just">
              <a:lnSpc>
                <a:spcPts val="2748"/>
              </a:lnSpc>
              <a:spcBef>
                <a:spcPct val="0"/>
              </a:spcBef>
            </a:pPr>
            <a:r>
              <a:rPr lang="en-US" b="true" sz="1962">
                <a:solidFill>
                  <a:srgbClr val="FDFDFD"/>
                </a:solidFill>
                <a:latin typeface="Canva Sans Bold"/>
                <a:ea typeface="Canva Sans Bold"/>
                <a:cs typeface="Canva Sans Bold"/>
                <a:sym typeface="Canva Sans Bold"/>
              </a:rPr>
              <a:t>Impact on Efficiency</a:t>
            </a:r>
          </a:p>
          <a:p>
            <a:pPr algn="l">
              <a:lnSpc>
                <a:spcPts val="2290"/>
              </a:lnSpc>
              <a:spcBef>
                <a:spcPct val="0"/>
              </a:spcBef>
            </a:pPr>
            <a:r>
              <a:rPr lang="en-US" sz="1635">
                <a:solidFill>
                  <a:srgbClr val="FDFDFD"/>
                </a:solidFill>
                <a:latin typeface="Canva Sans"/>
                <a:ea typeface="Canva Sans"/>
                <a:cs typeface="Canva Sans"/>
                <a:sym typeface="Canva Sans"/>
              </a:rPr>
              <a:t>Precision: Maintains high dimensional accuracy and reduces machining errors.</a:t>
            </a:r>
          </a:p>
          <a:p>
            <a:pPr algn="l">
              <a:lnSpc>
                <a:spcPts val="2290"/>
              </a:lnSpc>
              <a:spcBef>
                <a:spcPct val="0"/>
              </a:spcBef>
            </a:pPr>
            <a:r>
              <a:rPr lang="en-US" sz="1635">
                <a:solidFill>
                  <a:srgbClr val="FDFDFD"/>
                </a:solidFill>
                <a:latin typeface="Canva Sans"/>
                <a:ea typeface="Canva Sans"/>
                <a:cs typeface="Canva Sans"/>
                <a:sym typeface="Canva Sans"/>
              </a:rPr>
              <a:t>Load Capacity: Supports heavy workpieces without distortion, increasing versatility.</a:t>
            </a:r>
          </a:p>
          <a:p>
            <a:pPr algn="l">
              <a:lnSpc>
                <a:spcPts val="2290"/>
              </a:lnSpc>
              <a:spcBef>
                <a:spcPct val="0"/>
              </a:spcBef>
            </a:pPr>
            <a:r>
              <a:rPr lang="en-US" sz="1635">
                <a:solidFill>
                  <a:srgbClr val="FDFDFD"/>
                </a:solidFill>
                <a:latin typeface="Canva Sans"/>
                <a:ea typeface="Canva Sans"/>
                <a:cs typeface="Canva Sans"/>
                <a:sym typeface="Canva Sans"/>
              </a:rPr>
              <a:t>Reduced Downtime: Enhances reliability, minimizing maintenance and operational delays.</a:t>
            </a:r>
          </a:p>
          <a:p>
            <a:pPr algn="l">
              <a:lnSpc>
                <a:spcPts val="2290"/>
              </a:lnSpc>
              <a:spcBef>
                <a:spcPct val="0"/>
              </a:spcBef>
            </a:pPr>
          </a:p>
          <a:p>
            <a:pPr algn="just">
              <a:lnSpc>
                <a:spcPts val="2900"/>
              </a:lnSpc>
              <a:spcBef>
                <a:spcPct val="0"/>
              </a:spcBef>
            </a:pPr>
            <a:r>
              <a:rPr lang="en-US" b="true" sz="2072">
                <a:solidFill>
                  <a:srgbClr val="FDFDFD"/>
                </a:solidFill>
                <a:latin typeface="Canva Sans Bold"/>
                <a:ea typeface="Canva Sans Bold"/>
                <a:cs typeface="Canva Sans Bold"/>
                <a:sym typeface="Canva Sans Bold"/>
              </a:rPr>
              <a:t>Advantages</a:t>
            </a:r>
          </a:p>
          <a:p>
            <a:pPr algn="l">
              <a:lnSpc>
                <a:spcPts val="2290"/>
              </a:lnSpc>
              <a:spcBef>
                <a:spcPct val="0"/>
              </a:spcBef>
            </a:pPr>
            <a:r>
              <a:rPr lang="en-US" sz="1635">
                <a:solidFill>
                  <a:srgbClr val="FDFDFD"/>
                </a:solidFill>
                <a:latin typeface="Canva Sans"/>
                <a:ea typeface="Canva Sans"/>
                <a:cs typeface="Canva Sans"/>
                <a:sym typeface="Canva Sans"/>
              </a:rPr>
              <a:t>Rigidity: Ensures stable, vibration-free machining.</a:t>
            </a:r>
          </a:p>
          <a:p>
            <a:pPr algn="l">
              <a:lnSpc>
                <a:spcPts val="2290"/>
              </a:lnSpc>
              <a:spcBef>
                <a:spcPct val="0"/>
              </a:spcBef>
            </a:pPr>
            <a:r>
              <a:rPr lang="en-US" sz="1635">
                <a:solidFill>
                  <a:srgbClr val="FDFDFD"/>
                </a:solidFill>
                <a:latin typeface="Canva Sans"/>
                <a:ea typeface="Canva Sans"/>
                <a:cs typeface="Canva Sans"/>
                <a:sym typeface="Canva Sans"/>
              </a:rPr>
              <a:t>Durability: Long-lasting, wear-resistant construction.</a:t>
            </a:r>
          </a:p>
          <a:p>
            <a:pPr algn="l">
              <a:lnSpc>
                <a:spcPts val="2290"/>
              </a:lnSpc>
              <a:spcBef>
                <a:spcPct val="0"/>
              </a:spcBef>
            </a:pPr>
            <a:r>
              <a:rPr lang="en-US" sz="1635">
                <a:solidFill>
                  <a:srgbClr val="FDFDFD"/>
                </a:solidFill>
                <a:latin typeface="Canva Sans"/>
                <a:ea typeface="Canva Sans"/>
                <a:cs typeface="Canva Sans"/>
                <a:sym typeface="Canva Sans"/>
              </a:rPr>
              <a:t>High Finish Quality: Facilitates superior surface finishes.</a:t>
            </a:r>
          </a:p>
          <a:p>
            <a:pPr algn="l">
              <a:lnSpc>
                <a:spcPts val="2290"/>
              </a:lnSpc>
              <a:spcBef>
                <a:spcPct val="0"/>
              </a:spcBef>
            </a:pPr>
            <a:r>
              <a:rPr lang="en-US" sz="1635">
                <a:solidFill>
                  <a:srgbClr val="FDFDFD"/>
                </a:solidFill>
                <a:latin typeface="Canva Sans"/>
                <a:ea typeface="Canva Sans"/>
                <a:cs typeface="Canva Sans"/>
                <a:sym typeface="Canva Sans"/>
              </a:rPr>
              <a:t>Versatility: Supports various machining operations efficiently.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7365346" y="6296966"/>
            <a:ext cx="629860" cy="3614642"/>
          </a:xfrm>
          <a:custGeom>
            <a:avLst/>
            <a:gdLst/>
            <a:ahLst/>
            <a:cxnLst/>
            <a:rect r="r" b="b" t="t" l="l"/>
            <a:pathLst>
              <a:path h="3614642" w="629860">
                <a:moveTo>
                  <a:pt x="0" y="0"/>
                </a:moveTo>
                <a:lnTo>
                  <a:pt x="629860" y="0"/>
                </a:lnTo>
                <a:lnTo>
                  <a:pt x="629860" y="3614642"/>
                </a:lnTo>
                <a:lnTo>
                  <a:pt x="0" y="3614642"/>
                </a:lnTo>
                <a:lnTo>
                  <a:pt x="0" y="0"/>
                </a:lnTo>
                <a:close/>
              </a:path>
            </a:pathLst>
          </a:custGeom>
          <a:blipFill>
            <a:blip r:embed="rId2"/>
            <a:stretch>
              <a:fillRect l="0" t="0" r="0" b="0"/>
            </a:stretch>
          </a:blipFill>
        </p:spPr>
      </p:sp>
      <p:sp>
        <p:nvSpPr>
          <p:cNvPr name="Freeform 3" id="3"/>
          <p:cNvSpPr/>
          <p:nvPr/>
        </p:nvSpPr>
        <p:spPr>
          <a:xfrm flipH="false" flipV="false" rot="0">
            <a:off x="12025971" y="2996685"/>
            <a:ext cx="1662050" cy="2146815"/>
          </a:xfrm>
          <a:custGeom>
            <a:avLst/>
            <a:gdLst/>
            <a:ahLst/>
            <a:cxnLst/>
            <a:rect r="r" b="b" t="t" l="l"/>
            <a:pathLst>
              <a:path h="2146815" w="1662050">
                <a:moveTo>
                  <a:pt x="0" y="0"/>
                </a:moveTo>
                <a:lnTo>
                  <a:pt x="1662051" y="0"/>
                </a:lnTo>
                <a:lnTo>
                  <a:pt x="1662051" y="2146815"/>
                </a:lnTo>
                <a:lnTo>
                  <a:pt x="0" y="2146815"/>
                </a:lnTo>
                <a:lnTo>
                  <a:pt x="0" y="0"/>
                </a:lnTo>
                <a:close/>
              </a:path>
            </a:pathLst>
          </a:custGeom>
          <a:blipFill>
            <a:blip r:embed="rId3"/>
            <a:stretch>
              <a:fillRect l="0" t="0" r="0" b="0"/>
            </a:stretch>
          </a:blipFill>
        </p:spPr>
      </p:sp>
      <p:sp>
        <p:nvSpPr>
          <p:cNvPr name="Freeform 4" id="4"/>
          <p:cNvSpPr/>
          <p:nvPr/>
        </p:nvSpPr>
        <p:spPr>
          <a:xfrm flipH="false" flipV="false" rot="0">
            <a:off x="11571261" y="226023"/>
            <a:ext cx="2575300" cy="2433800"/>
          </a:xfrm>
          <a:custGeom>
            <a:avLst/>
            <a:gdLst/>
            <a:ahLst/>
            <a:cxnLst/>
            <a:rect r="r" b="b" t="t" l="l"/>
            <a:pathLst>
              <a:path h="2433800" w="2575300">
                <a:moveTo>
                  <a:pt x="0" y="0"/>
                </a:moveTo>
                <a:lnTo>
                  <a:pt x="2575300" y="0"/>
                </a:lnTo>
                <a:lnTo>
                  <a:pt x="2575300" y="2433800"/>
                </a:lnTo>
                <a:lnTo>
                  <a:pt x="0" y="2433800"/>
                </a:lnTo>
                <a:lnTo>
                  <a:pt x="0" y="0"/>
                </a:lnTo>
                <a:close/>
              </a:path>
            </a:pathLst>
          </a:custGeom>
          <a:blipFill>
            <a:blip r:embed="rId4"/>
            <a:stretch>
              <a:fillRect l="0" t="0" r="0" b="0"/>
            </a:stretch>
          </a:blipFill>
        </p:spPr>
      </p:sp>
      <p:sp>
        <p:nvSpPr>
          <p:cNvPr name="Freeform 5" id="5"/>
          <p:cNvSpPr/>
          <p:nvPr/>
        </p:nvSpPr>
        <p:spPr>
          <a:xfrm flipH="false" flipV="false" rot="0">
            <a:off x="14481275" y="298132"/>
            <a:ext cx="1900794" cy="2121175"/>
          </a:xfrm>
          <a:custGeom>
            <a:avLst/>
            <a:gdLst/>
            <a:ahLst/>
            <a:cxnLst/>
            <a:rect r="r" b="b" t="t" l="l"/>
            <a:pathLst>
              <a:path h="2121175" w="1900794">
                <a:moveTo>
                  <a:pt x="0" y="0"/>
                </a:moveTo>
                <a:lnTo>
                  <a:pt x="1900794" y="0"/>
                </a:lnTo>
                <a:lnTo>
                  <a:pt x="1900794" y="2121176"/>
                </a:lnTo>
                <a:lnTo>
                  <a:pt x="0" y="2121176"/>
                </a:lnTo>
                <a:lnTo>
                  <a:pt x="0" y="0"/>
                </a:lnTo>
                <a:close/>
              </a:path>
            </a:pathLst>
          </a:custGeom>
          <a:blipFill>
            <a:blip r:embed="rId5"/>
            <a:stretch>
              <a:fillRect l="0" t="0" r="0" b="0"/>
            </a:stretch>
          </a:blipFill>
        </p:spPr>
      </p:sp>
      <p:sp>
        <p:nvSpPr>
          <p:cNvPr name="Freeform 6" id="6"/>
          <p:cNvSpPr/>
          <p:nvPr/>
        </p:nvSpPr>
        <p:spPr>
          <a:xfrm flipH="false" flipV="false" rot="0">
            <a:off x="16442692" y="504195"/>
            <a:ext cx="1845308" cy="1877456"/>
          </a:xfrm>
          <a:custGeom>
            <a:avLst/>
            <a:gdLst/>
            <a:ahLst/>
            <a:cxnLst/>
            <a:rect r="r" b="b" t="t" l="l"/>
            <a:pathLst>
              <a:path h="1877456" w="1845308">
                <a:moveTo>
                  <a:pt x="0" y="0"/>
                </a:moveTo>
                <a:lnTo>
                  <a:pt x="1845308" y="0"/>
                </a:lnTo>
                <a:lnTo>
                  <a:pt x="1845308" y="1877456"/>
                </a:lnTo>
                <a:lnTo>
                  <a:pt x="0" y="1877456"/>
                </a:lnTo>
                <a:lnTo>
                  <a:pt x="0" y="0"/>
                </a:lnTo>
                <a:close/>
              </a:path>
            </a:pathLst>
          </a:custGeom>
          <a:blipFill>
            <a:blip r:embed="rId6"/>
            <a:stretch>
              <a:fillRect l="0" t="0" r="0" b="0"/>
            </a:stretch>
          </a:blipFill>
        </p:spPr>
      </p:sp>
      <p:sp>
        <p:nvSpPr>
          <p:cNvPr name="Freeform 7" id="7"/>
          <p:cNvSpPr/>
          <p:nvPr/>
        </p:nvSpPr>
        <p:spPr>
          <a:xfrm flipH="false" flipV="false" rot="0">
            <a:off x="16753725" y="2871175"/>
            <a:ext cx="1223242" cy="1922238"/>
          </a:xfrm>
          <a:custGeom>
            <a:avLst/>
            <a:gdLst/>
            <a:ahLst/>
            <a:cxnLst/>
            <a:rect r="r" b="b" t="t" l="l"/>
            <a:pathLst>
              <a:path h="1922238" w="1223242">
                <a:moveTo>
                  <a:pt x="0" y="0"/>
                </a:moveTo>
                <a:lnTo>
                  <a:pt x="1223242" y="0"/>
                </a:lnTo>
                <a:lnTo>
                  <a:pt x="1223242" y="1922238"/>
                </a:lnTo>
                <a:lnTo>
                  <a:pt x="0" y="1922238"/>
                </a:lnTo>
                <a:lnTo>
                  <a:pt x="0" y="0"/>
                </a:lnTo>
                <a:close/>
              </a:path>
            </a:pathLst>
          </a:custGeom>
          <a:blipFill>
            <a:blip r:embed="rId7"/>
            <a:stretch>
              <a:fillRect l="0" t="0" r="0" b="0"/>
            </a:stretch>
          </a:blipFill>
        </p:spPr>
      </p:sp>
      <p:sp>
        <p:nvSpPr>
          <p:cNvPr name="Freeform 8" id="8"/>
          <p:cNvSpPr/>
          <p:nvPr/>
        </p:nvSpPr>
        <p:spPr>
          <a:xfrm flipH="false" flipV="false" rot="0">
            <a:off x="14706931" y="3107107"/>
            <a:ext cx="1587938" cy="1686306"/>
          </a:xfrm>
          <a:custGeom>
            <a:avLst/>
            <a:gdLst/>
            <a:ahLst/>
            <a:cxnLst/>
            <a:rect r="r" b="b" t="t" l="l"/>
            <a:pathLst>
              <a:path h="1686306" w="1587938">
                <a:moveTo>
                  <a:pt x="0" y="0"/>
                </a:moveTo>
                <a:lnTo>
                  <a:pt x="1587938" y="0"/>
                </a:lnTo>
                <a:lnTo>
                  <a:pt x="1587938" y="1686306"/>
                </a:lnTo>
                <a:lnTo>
                  <a:pt x="0" y="1686306"/>
                </a:lnTo>
                <a:lnTo>
                  <a:pt x="0" y="0"/>
                </a:lnTo>
                <a:close/>
              </a:path>
            </a:pathLst>
          </a:custGeom>
          <a:blipFill>
            <a:blip r:embed="rId8"/>
            <a:stretch>
              <a:fillRect l="0" t="0" r="0" b="0"/>
            </a:stretch>
          </a:blipFill>
        </p:spPr>
      </p:sp>
      <p:sp>
        <p:nvSpPr>
          <p:cNvPr name="Freeform 9" id="9"/>
          <p:cNvSpPr/>
          <p:nvPr/>
        </p:nvSpPr>
        <p:spPr>
          <a:xfrm flipH="false" flipV="false" rot="0">
            <a:off x="11994770" y="5866949"/>
            <a:ext cx="2346963" cy="4181672"/>
          </a:xfrm>
          <a:custGeom>
            <a:avLst/>
            <a:gdLst/>
            <a:ahLst/>
            <a:cxnLst/>
            <a:rect r="r" b="b" t="t" l="l"/>
            <a:pathLst>
              <a:path h="4181672" w="2346963">
                <a:moveTo>
                  <a:pt x="0" y="0"/>
                </a:moveTo>
                <a:lnTo>
                  <a:pt x="2346963" y="0"/>
                </a:lnTo>
                <a:lnTo>
                  <a:pt x="2346963" y="4181671"/>
                </a:lnTo>
                <a:lnTo>
                  <a:pt x="0" y="4181671"/>
                </a:lnTo>
                <a:lnTo>
                  <a:pt x="0" y="0"/>
                </a:lnTo>
                <a:close/>
              </a:path>
            </a:pathLst>
          </a:custGeom>
          <a:blipFill>
            <a:blip r:embed="rId9"/>
            <a:stretch>
              <a:fillRect l="0" t="0" r="0" b="0"/>
            </a:stretch>
          </a:blipFill>
        </p:spPr>
      </p:sp>
      <p:sp>
        <p:nvSpPr>
          <p:cNvPr name="Freeform 10" id="10"/>
          <p:cNvSpPr/>
          <p:nvPr/>
        </p:nvSpPr>
        <p:spPr>
          <a:xfrm flipH="false" flipV="false" rot="0">
            <a:off x="14706931" y="7072948"/>
            <a:ext cx="2281607" cy="2257791"/>
          </a:xfrm>
          <a:custGeom>
            <a:avLst/>
            <a:gdLst/>
            <a:ahLst/>
            <a:cxnLst/>
            <a:rect r="r" b="b" t="t" l="l"/>
            <a:pathLst>
              <a:path h="2257791" w="2281607">
                <a:moveTo>
                  <a:pt x="0" y="0"/>
                </a:moveTo>
                <a:lnTo>
                  <a:pt x="2281607" y="0"/>
                </a:lnTo>
                <a:lnTo>
                  <a:pt x="2281607" y="2257791"/>
                </a:lnTo>
                <a:lnTo>
                  <a:pt x="0" y="2257791"/>
                </a:lnTo>
                <a:lnTo>
                  <a:pt x="0" y="0"/>
                </a:lnTo>
                <a:close/>
              </a:path>
            </a:pathLst>
          </a:custGeom>
          <a:blipFill>
            <a:blip r:embed="rId10"/>
            <a:stretch>
              <a:fillRect l="0" t="0" r="0" b="0"/>
            </a:stretch>
          </a:blipFill>
        </p:spPr>
      </p:sp>
      <p:sp>
        <p:nvSpPr>
          <p:cNvPr name="Freeform 11" id="11"/>
          <p:cNvSpPr/>
          <p:nvPr/>
        </p:nvSpPr>
        <p:spPr>
          <a:xfrm flipH="false" flipV="false" rot="0">
            <a:off x="11736052" y="2617648"/>
            <a:ext cx="3135670" cy="379037"/>
          </a:xfrm>
          <a:custGeom>
            <a:avLst/>
            <a:gdLst/>
            <a:ahLst/>
            <a:cxnLst/>
            <a:rect r="r" b="b" t="t" l="l"/>
            <a:pathLst>
              <a:path h="379037" w="3135670">
                <a:moveTo>
                  <a:pt x="0" y="0"/>
                </a:moveTo>
                <a:lnTo>
                  <a:pt x="3135669" y="0"/>
                </a:lnTo>
                <a:lnTo>
                  <a:pt x="3135669" y="379037"/>
                </a:lnTo>
                <a:lnTo>
                  <a:pt x="0" y="379037"/>
                </a:lnTo>
                <a:lnTo>
                  <a:pt x="0" y="0"/>
                </a:lnTo>
                <a:close/>
              </a:path>
            </a:pathLst>
          </a:custGeom>
          <a:blipFill>
            <a:blip r:embed="rId11"/>
            <a:stretch>
              <a:fillRect l="0" t="0" r="0" b="0"/>
            </a:stretch>
          </a:blipFill>
          <a:ln w="38100" cap="sq">
            <a:solidFill>
              <a:srgbClr val="000000"/>
            </a:solidFill>
            <a:prstDash val="solid"/>
            <a:miter/>
          </a:ln>
        </p:spPr>
      </p:sp>
      <p:sp>
        <p:nvSpPr>
          <p:cNvPr name="Freeform 12" id="12"/>
          <p:cNvSpPr/>
          <p:nvPr/>
        </p:nvSpPr>
        <p:spPr>
          <a:xfrm flipH="false" flipV="false" rot="0">
            <a:off x="11736052" y="5162550"/>
            <a:ext cx="2605682" cy="392373"/>
          </a:xfrm>
          <a:custGeom>
            <a:avLst/>
            <a:gdLst/>
            <a:ahLst/>
            <a:cxnLst/>
            <a:rect r="r" b="b" t="t" l="l"/>
            <a:pathLst>
              <a:path h="392373" w="2605682">
                <a:moveTo>
                  <a:pt x="0" y="0"/>
                </a:moveTo>
                <a:lnTo>
                  <a:pt x="2605681" y="0"/>
                </a:lnTo>
                <a:lnTo>
                  <a:pt x="2605681" y="392373"/>
                </a:lnTo>
                <a:lnTo>
                  <a:pt x="0" y="392373"/>
                </a:lnTo>
                <a:lnTo>
                  <a:pt x="0" y="0"/>
                </a:lnTo>
                <a:close/>
              </a:path>
            </a:pathLst>
          </a:custGeom>
          <a:blipFill>
            <a:blip r:embed="rId12"/>
            <a:stretch>
              <a:fillRect l="0" t="-4855" r="0" b="0"/>
            </a:stretch>
          </a:blipFill>
          <a:ln w="38100" cap="sq">
            <a:solidFill>
              <a:srgbClr val="000000"/>
            </a:solidFill>
            <a:prstDash val="solid"/>
            <a:miter/>
          </a:ln>
        </p:spPr>
      </p:sp>
      <p:sp>
        <p:nvSpPr>
          <p:cNvPr name="Freeform 13" id="13"/>
          <p:cNvSpPr/>
          <p:nvPr/>
        </p:nvSpPr>
        <p:spPr>
          <a:xfrm flipH="false" flipV="false" rot="-1777106">
            <a:off x="15624610" y="6015347"/>
            <a:ext cx="2753354" cy="363879"/>
          </a:xfrm>
          <a:custGeom>
            <a:avLst/>
            <a:gdLst/>
            <a:ahLst/>
            <a:cxnLst/>
            <a:rect r="r" b="b" t="t" l="l"/>
            <a:pathLst>
              <a:path h="363879" w="2753354">
                <a:moveTo>
                  <a:pt x="0" y="0"/>
                </a:moveTo>
                <a:lnTo>
                  <a:pt x="2753354" y="0"/>
                </a:lnTo>
                <a:lnTo>
                  <a:pt x="2753354" y="363880"/>
                </a:lnTo>
                <a:lnTo>
                  <a:pt x="0" y="363880"/>
                </a:lnTo>
                <a:lnTo>
                  <a:pt x="0" y="0"/>
                </a:lnTo>
                <a:close/>
              </a:path>
            </a:pathLst>
          </a:custGeom>
          <a:blipFill>
            <a:blip r:embed="rId13"/>
            <a:stretch>
              <a:fillRect l="0" t="0" r="0" b="0"/>
            </a:stretch>
          </a:blipFill>
          <a:ln w="38100" cap="sq">
            <a:solidFill>
              <a:srgbClr val="000000"/>
            </a:solidFill>
            <a:prstDash val="solid"/>
            <a:miter/>
          </a:ln>
        </p:spPr>
      </p:sp>
      <p:sp>
        <p:nvSpPr>
          <p:cNvPr name="AutoShape 14" id="14"/>
          <p:cNvSpPr/>
          <p:nvPr/>
        </p:nvSpPr>
        <p:spPr>
          <a:xfrm flipH="true" flipV="true">
            <a:off x="11571261" y="0"/>
            <a:ext cx="0" cy="10287000"/>
          </a:xfrm>
          <a:prstGeom prst="line">
            <a:avLst/>
          </a:prstGeom>
          <a:ln cap="flat" w="38100">
            <a:solidFill>
              <a:srgbClr val="000000"/>
            </a:solidFill>
            <a:prstDash val="solid"/>
            <a:headEnd type="none" len="sm" w="sm"/>
            <a:tailEnd type="none" len="sm" w="sm"/>
          </a:ln>
        </p:spPr>
      </p:sp>
      <p:sp>
        <p:nvSpPr>
          <p:cNvPr name="Freeform 15" id="15"/>
          <p:cNvSpPr/>
          <p:nvPr/>
        </p:nvSpPr>
        <p:spPr>
          <a:xfrm flipH="false" flipV="false" rot="0">
            <a:off x="0" y="0"/>
            <a:ext cx="11495061" cy="10223724"/>
          </a:xfrm>
          <a:custGeom>
            <a:avLst/>
            <a:gdLst/>
            <a:ahLst/>
            <a:cxnLst/>
            <a:rect r="r" b="b" t="t" l="l"/>
            <a:pathLst>
              <a:path h="10223724" w="11495061">
                <a:moveTo>
                  <a:pt x="0" y="0"/>
                </a:moveTo>
                <a:lnTo>
                  <a:pt x="11495061" y="0"/>
                </a:lnTo>
                <a:lnTo>
                  <a:pt x="11495061" y="10223724"/>
                </a:lnTo>
                <a:lnTo>
                  <a:pt x="0" y="10223724"/>
                </a:lnTo>
                <a:lnTo>
                  <a:pt x="0" y="0"/>
                </a:lnTo>
                <a:close/>
              </a:path>
            </a:pathLst>
          </a:custGeom>
          <a:blipFill>
            <a:blip r:embed="rId14"/>
            <a:stretch>
              <a:fillRect l="-6161" t="0" r="-7097" b="-5058"/>
            </a:stretch>
          </a:blipFill>
        </p:spPr>
      </p:sp>
      <p:sp>
        <p:nvSpPr>
          <p:cNvPr name="Freeform 16" id="16"/>
          <p:cNvSpPr/>
          <p:nvPr/>
        </p:nvSpPr>
        <p:spPr>
          <a:xfrm flipH="false" flipV="false" rot="0">
            <a:off x="5386889" y="226023"/>
            <a:ext cx="6031972" cy="3113432"/>
          </a:xfrm>
          <a:custGeom>
            <a:avLst/>
            <a:gdLst/>
            <a:ahLst/>
            <a:cxnLst/>
            <a:rect r="r" b="b" t="t" l="l"/>
            <a:pathLst>
              <a:path h="3113432" w="6031972">
                <a:moveTo>
                  <a:pt x="0" y="0"/>
                </a:moveTo>
                <a:lnTo>
                  <a:pt x="6031972" y="0"/>
                </a:lnTo>
                <a:lnTo>
                  <a:pt x="6031972" y="3113432"/>
                </a:lnTo>
                <a:lnTo>
                  <a:pt x="0" y="3113432"/>
                </a:lnTo>
                <a:lnTo>
                  <a:pt x="0" y="0"/>
                </a:lnTo>
                <a:close/>
              </a:path>
            </a:pathLst>
          </a:custGeom>
          <a:blipFill>
            <a:blip r:embed="rId15"/>
            <a:stretch>
              <a:fillRect l="0" t="0" r="0" b="-2924"/>
            </a:stretch>
          </a:blipFill>
        </p:spPr>
      </p:sp>
      <p:sp>
        <p:nvSpPr>
          <p:cNvPr name="TextBox 17" id="17"/>
          <p:cNvSpPr txBox="true"/>
          <p:nvPr/>
        </p:nvSpPr>
        <p:spPr>
          <a:xfrm rot="0">
            <a:off x="432967" y="361320"/>
            <a:ext cx="4409926" cy="1203311"/>
          </a:xfrm>
          <a:prstGeom prst="rect">
            <a:avLst/>
          </a:prstGeom>
        </p:spPr>
        <p:txBody>
          <a:bodyPr anchor="t" rtlCol="false" tIns="0" lIns="0" bIns="0" rIns="0">
            <a:spAutoFit/>
          </a:bodyPr>
          <a:lstStyle/>
          <a:p>
            <a:pPr algn="ctr">
              <a:lnSpc>
                <a:spcPts val="9800"/>
              </a:lnSpc>
              <a:spcBef>
                <a:spcPct val="0"/>
              </a:spcBef>
            </a:pPr>
            <a:r>
              <a:rPr lang="en-US" sz="7000" u="sng">
                <a:solidFill>
                  <a:srgbClr val="000000"/>
                </a:solidFill>
                <a:latin typeface="Graduate"/>
                <a:ea typeface="Graduate"/>
                <a:cs typeface="Graduate"/>
                <a:sym typeface="Graduate"/>
              </a:rPr>
              <a:t>Carriage</a:t>
            </a:r>
          </a:p>
        </p:txBody>
      </p:sp>
      <p:sp>
        <p:nvSpPr>
          <p:cNvPr name="TextBox 18" id="18"/>
          <p:cNvSpPr txBox="true"/>
          <p:nvPr/>
        </p:nvSpPr>
        <p:spPr>
          <a:xfrm rot="0">
            <a:off x="14173706" y="809875"/>
            <a:ext cx="336054" cy="811530"/>
          </a:xfrm>
          <a:prstGeom prst="rect">
            <a:avLst/>
          </a:prstGeom>
        </p:spPr>
        <p:txBody>
          <a:bodyPr anchor="t" rtlCol="false" tIns="0" lIns="0" bIns="0" rIns="0">
            <a:spAutoFit/>
          </a:bodyPr>
          <a:lstStyle/>
          <a:p>
            <a:pPr algn="ctr">
              <a:lnSpc>
                <a:spcPts val="6719"/>
              </a:lnSpc>
              <a:spcBef>
                <a:spcPct val="0"/>
              </a:spcBef>
            </a:pPr>
            <a:r>
              <a:rPr lang="en-US" b="true" sz="4800">
                <a:solidFill>
                  <a:srgbClr val="000000"/>
                </a:solidFill>
                <a:latin typeface="Canva Sans Bold"/>
                <a:ea typeface="Canva Sans Bold"/>
                <a:cs typeface="Canva Sans Bold"/>
                <a:sym typeface="Canva Sans Bold"/>
              </a:rPr>
              <a:t>=</a:t>
            </a:r>
          </a:p>
        </p:txBody>
      </p:sp>
      <p:sp>
        <p:nvSpPr>
          <p:cNvPr name="TextBox 19" id="19"/>
          <p:cNvSpPr txBox="true"/>
          <p:nvPr/>
        </p:nvSpPr>
        <p:spPr>
          <a:xfrm rot="0">
            <a:off x="16294869" y="3449564"/>
            <a:ext cx="362997" cy="927650"/>
          </a:xfrm>
          <a:prstGeom prst="rect">
            <a:avLst/>
          </a:prstGeom>
        </p:spPr>
        <p:txBody>
          <a:bodyPr anchor="t" rtlCol="false" tIns="0" lIns="0" bIns="0" rIns="0">
            <a:spAutoFit/>
          </a:bodyPr>
          <a:lstStyle/>
          <a:p>
            <a:pPr algn="ctr">
              <a:lnSpc>
                <a:spcPts val="7673"/>
              </a:lnSpc>
              <a:spcBef>
                <a:spcPct val="0"/>
              </a:spcBef>
            </a:pPr>
            <a:r>
              <a:rPr lang="en-US" sz="5480">
                <a:solidFill>
                  <a:srgbClr val="000000"/>
                </a:solidFill>
                <a:latin typeface="Canva Sans"/>
                <a:ea typeface="Canva Sans"/>
                <a:cs typeface="Canva Sans"/>
                <a:sym typeface="Canva Sans"/>
              </a:rPr>
              <a:t>+</a:t>
            </a:r>
          </a:p>
        </p:txBody>
      </p:sp>
      <p:sp>
        <p:nvSpPr>
          <p:cNvPr name="TextBox 20" id="20"/>
          <p:cNvSpPr txBox="true"/>
          <p:nvPr/>
        </p:nvSpPr>
        <p:spPr>
          <a:xfrm rot="0">
            <a:off x="14145222" y="3565683"/>
            <a:ext cx="336054" cy="811530"/>
          </a:xfrm>
          <a:prstGeom prst="rect">
            <a:avLst/>
          </a:prstGeom>
        </p:spPr>
        <p:txBody>
          <a:bodyPr anchor="t" rtlCol="false" tIns="0" lIns="0" bIns="0" rIns="0">
            <a:spAutoFit/>
          </a:bodyPr>
          <a:lstStyle/>
          <a:p>
            <a:pPr algn="ctr">
              <a:lnSpc>
                <a:spcPts val="6719"/>
              </a:lnSpc>
              <a:spcBef>
                <a:spcPct val="0"/>
              </a:spcBef>
            </a:pPr>
            <a:r>
              <a:rPr lang="en-US" b="true" sz="4800">
                <a:solidFill>
                  <a:srgbClr val="000000"/>
                </a:solidFill>
                <a:latin typeface="Canva Sans Bold"/>
                <a:ea typeface="Canva Sans Bold"/>
                <a:cs typeface="Canva Sans Bold"/>
                <a:sym typeface="Canva Sans Bold"/>
              </a:rPr>
              <a:t>=</a:t>
            </a:r>
          </a:p>
        </p:txBody>
      </p:sp>
      <p:sp>
        <p:nvSpPr>
          <p:cNvPr name="TextBox 21" id="21"/>
          <p:cNvSpPr txBox="true"/>
          <p:nvPr/>
        </p:nvSpPr>
        <p:spPr>
          <a:xfrm rot="0">
            <a:off x="16261194" y="1109955"/>
            <a:ext cx="362997" cy="927650"/>
          </a:xfrm>
          <a:prstGeom prst="rect">
            <a:avLst/>
          </a:prstGeom>
        </p:spPr>
        <p:txBody>
          <a:bodyPr anchor="t" rtlCol="false" tIns="0" lIns="0" bIns="0" rIns="0">
            <a:spAutoFit/>
          </a:bodyPr>
          <a:lstStyle/>
          <a:p>
            <a:pPr algn="ctr">
              <a:lnSpc>
                <a:spcPts val="7673"/>
              </a:lnSpc>
              <a:spcBef>
                <a:spcPct val="0"/>
              </a:spcBef>
            </a:pPr>
            <a:r>
              <a:rPr lang="en-US" sz="5480">
                <a:solidFill>
                  <a:srgbClr val="000000"/>
                </a:solidFill>
                <a:latin typeface="Canva Sans"/>
                <a:ea typeface="Canva Sans"/>
                <a:cs typeface="Canva Sans"/>
                <a:sym typeface="Canva Sans"/>
              </a:rPr>
              <a:t>+</a:t>
            </a:r>
          </a:p>
        </p:txBody>
      </p:sp>
      <p:sp>
        <p:nvSpPr>
          <p:cNvPr name="TextBox 22" id="22"/>
          <p:cNvSpPr txBox="true"/>
          <p:nvPr/>
        </p:nvSpPr>
        <p:spPr>
          <a:xfrm rot="0">
            <a:off x="16896303" y="7592838"/>
            <a:ext cx="362997" cy="927650"/>
          </a:xfrm>
          <a:prstGeom prst="rect">
            <a:avLst/>
          </a:prstGeom>
        </p:spPr>
        <p:txBody>
          <a:bodyPr anchor="t" rtlCol="false" tIns="0" lIns="0" bIns="0" rIns="0">
            <a:spAutoFit/>
          </a:bodyPr>
          <a:lstStyle/>
          <a:p>
            <a:pPr algn="ctr">
              <a:lnSpc>
                <a:spcPts val="7673"/>
              </a:lnSpc>
              <a:spcBef>
                <a:spcPct val="0"/>
              </a:spcBef>
            </a:pPr>
            <a:r>
              <a:rPr lang="en-US" sz="5480">
                <a:solidFill>
                  <a:srgbClr val="000000"/>
                </a:solidFill>
                <a:latin typeface="Canva Sans"/>
                <a:ea typeface="Canva Sans"/>
                <a:cs typeface="Canva Sans"/>
                <a:sym typeface="Canva Sans"/>
              </a:rPr>
              <a:t>+</a:t>
            </a:r>
          </a:p>
        </p:txBody>
      </p:sp>
      <p:sp>
        <p:nvSpPr>
          <p:cNvPr name="TextBox 23" id="23"/>
          <p:cNvSpPr txBox="true"/>
          <p:nvPr/>
        </p:nvSpPr>
        <p:spPr>
          <a:xfrm rot="0">
            <a:off x="14146561" y="7708957"/>
            <a:ext cx="336054" cy="811530"/>
          </a:xfrm>
          <a:prstGeom prst="rect">
            <a:avLst/>
          </a:prstGeom>
        </p:spPr>
        <p:txBody>
          <a:bodyPr anchor="t" rtlCol="false" tIns="0" lIns="0" bIns="0" rIns="0">
            <a:spAutoFit/>
          </a:bodyPr>
          <a:lstStyle/>
          <a:p>
            <a:pPr algn="ctr">
              <a:lnSpc>
                <a:spcPts val="6719"/>
              </a:lnSpc>
              <a:spcBef>
                <a:spcPct val="0"/>
              </a:spcBef>
            </a:pPr>
            <a:r>
              <a:rPr lang="en-US" b="true" sz="4800">
                <a:solidFill>
                  <a:srgbClr val="000000"/>
                </a:solidFill>
                <a:latin typeface="Canva Sans Bold"/>
                <a:ea typeface="Canva Sans Bold"/>
                <a:cs typeface="Canva Sans Bold"/>
                <a:sym typeface="Canva Sans Bold"/>
              </a:rPr>
              <a:t>=</a:t>
            </a:r>
          </a:p>
        </p:txBody>
      </p:sp>
      <p:sp>
        <p:nvSpPr>
          <p:cNvPr name="TextBox 24" id="24"/>
          <p:cNvSpPr txBox="true"/>
          <p:nvPr/>
        </p:nvSpPr>
        <p:spPr>
          <a:xfrm rot="0">
            <a:off x="120931" y="2087810"/>
            <a:ext cx="5132608" cy="1982282"/>
          </a:xfrm>
          <a:prstGeom prst="rect">
            <a:avLst/>
          </a:prstGeom>
        </p:spPr>
        <p:txBody>
          <a:bodyPr anchor="t" rtlCol="false" tIns="0" lIns="0" bIns="0" rIns="0">
            <a:spAutoFit/>
          </a:bodyPr>
          <a:lstStyle/>
          <a:p>
            <a:pPr algn="l">
              <a:lnSpc>
                <a:spcPts val="4997"/>
              </a:lnSpc>
              <a:spcBef>
                <a:spcPct val="0"/>
              </a:spcBef>
            </a:pPr>
            <a:r>
              <a:rPr lang="en-US" sz="3569" u="sng">
                <a:solidFill>
                  <a:srgbClr val="000000"/>
                </a:solidFill>
                <a:latin typeface="Graduate"/>
                <a:ea typeface="Graduate"/>
                <a:cs typeface="Graduate"/>
                <a:sym typeface="Graduate"/>
              </a:rPr>
              <a:t>Purpose</a:t>
            </a:r>
          </a:p>
          <a:p>
            <a:pPr algn="just">
              <a:lnSpc>
                <a:spcPts val="2716"/>
              </a:lnSpc>
            </a:pPr>
            <a:r>
              <a:rPr lang="en-US" sz="1940">
                <a:solidFill>
                  <a:srgbClr val="000000"/>
                </a:solidFill>
                <a:latin typeface="Canva Sans"/>
                <a:ea typeface="Canva Sans"/>
                <a:cs typeface="Canva Sans"/>
                <a:sym typeface="Canva Sans"/>
              </a:rPr>
              <a:t>The carriage holds and moves the cutting tool across the lathe, allowing precise control over cutting operations on the workpiece.</a:t>
            </a:r>
          </a:p>
        </p:txBody>
      </p:sp>
      <p:sp>
        <p:nvSpPr>
          <p:cNvPr name="TextBox 25" id="25"/>
          <p:cNvSpPr txBox="true"/>
          <p:nvPr/>
        </p:nvSpPr>
        <p:spPr>
          <a:xfrm rot="0">
            <a:off x="-137759" y="7592838"/>
            <a:ext cx="11632820" cy="2323898"/>
          </a:xfrm>
          <a:prstGeom prst="rect">
            <a:avLst/>
          </a:prstGeom>
        </p:spPr>
        <p:txBody>
          <a:bodyPr anchor="t" rtlCol="false" tIns="0" lIns="0" bIns="0" rIns="0">
            <a:spAutoFit/>
          </a:bodyPr>
          <a:lstStyle/>
          <a:p>
            <a:pPr algn="ctr">
              <a:lnSpc>
                <a:spcPts val="5845"/>
              </a:lnSpc>
            </a:pPr>
            <a:r>
              <a:rPr lang="en-US" sz="4175" u="sng">
                <a:solidFill>
                  <a:srgbClr val="000000"/>
                </a:solidFill>
                <a:latin typeface="Graduate"/>
                <a:ea typeface="Graduate"/>
                <a:cs typeface="Graduate"/>
                <a:sym typeface="Graduate"/>
              </a:rPr>
              <a:t>FUNCTIONS</a:t>
            </a:r>
          </a:p>
          <a:p>
            <a:pPr algn="ctr">
              <a:lnSpc>
                <a:spcPts val="3100"/>
              </a:lnSpc>
              <a:spcBef>
                <a:spcPct val="0"/>
              </a:spcBef>
            </a:pPr>
          </a:p>
          <a:p>
            <a:pPr algn="just" marL="980133" indent="-326711" lvl="2">
              <a:lnSpc>
                <a:spcPts val="3177"/>
              </a:lnSpc>
              <a:spcBef>
                <a:spcPct val="0"/>
              </a:spcBef>
              <a:buFont typeface="Arial"/>
              <a:buChar char="⚬"/>
            </a:pPr>
            <a:r>
              <a:rPr lang="en-US" sz="2269">
                <a:solidFill>
                  <a:srgbClr val="000000"/>
                </a:solidFill>
                <a:latin typeface="Canva Sans"/>
                <a:ea typeface="Canva Sans"/>
                <a:cs typeface="Canva Sans"/>
                <a:sym typeface="Canva Sans"/>
              </a:rPr>
              <a:t>Enables longitudinal and transverse tool movement.</a:t>
            </a:r>
          </a:p>
          <a:p>
            <a:pPr algn="just" marL="980133" indent="-326711" lvl="2">
              <a:lnSpc>
                <a:spcPts val="3177"/>
              </a:lnSpc>
              <a:spcBef>
                <a:spcPct val="0"/>
              </a:spcBef>
              <a:buFont typeface="Arial"/>
              <a:buChar char="⚬"/>
            </a:pPr>
            <a:r>
              <a:rPr lang="en-US" sz="2269">
                <a:solidFill>
                  <a:srgbClr val="000000"/>
                </a:solidFill>
                <a:latin typeface="Canva Sans"/>
                <a:ea typeface="Canva Sans"/>
                <a:cs typeface="Canva Sans"/>
                <a:sym typeface="Canva Sans"/>
              </a:rPr>
              <a:t>Facilitates turning, facing, and threading operations.</a:t>
            </a:r>
          </a:p>
          <a:p>
            <a:pPr algn="just">
              <a:lnSpc>
                <a:spcPts val="3177"/>
              </a:lnSpc>
            </a:pPr>
          </a:p>
        </p:txBody>
      </p:sp>
      <p:sp>
        <p:nvSpPr>
          <p:cNvPr name="TextBox 26" id="26"/>
          <p:cNvSpPr txBox="true"/>
          <p:nvPr/>
        </p:nvSpPr>
        <p:spPr>
          <a:xfrm rot="0">
            <a:off x="51799" y="4242176"/>
            <a:ext cx="11043212" cy="3719917"/>
          </a:xfrm>
          <a:prstGeom prst="rect">
            <a:avLst/>
          </a:prstGeom>
        </p:spPr>
        <p:txBody>
          <a:bodyPr anchor="t" rtlCol="false" tIns="0" lIns="0" bIns="0" rIns="0">
            <a:spAutoFit/>
          </a:bodyPr>
          <a:lstStyle/>
          <a:p>
            <a:pPr algn="ctr">
              <a:lnSpc>
                <a:spcPts val="5549"/>
              </a:lnSpc>
              <a:spcBef>
                <a:spcPct val="0"/>
              </a:spcBef>
            </a:pPr>
            <a:r>
              <a:rPr lang="en-US" sz="3963" u="sng">
                <a:solidFill>
                  <a:srgbClr val="000000"/>
                </a:solidFill>
                <a:latin typeface="Graduate"/>
                <a:ea typeface="Graduate"/>
                <a:cs typeface="Graduate"/>
                <a:sym typeface="Graduate"/>
              </a:rPr>
              <a:t>Main component</a:t>
            </a:r>
          </a:p>
          <a:p>
            <a:pPr algn="just">
              <a:lnSpc>
                <a:spcPts val="3016"/>
              </a:lnSpc>
              <a:spcBef>
                <a:spcPct val="0"/>
              </a:spcBef>
            </a:pPr>
          </a:p>
          <a:p>
            <a:pPr algn="just" marL="465228" indent="-232614" lvl="1">
              <a:lnSpc>
                <a:spcPts val="3016"/>
              </a:lnSpc>
              <a:spcBef>
                <a:spcPct val="0"/>
              </a:spcBef>
              <a:buFont typeface="Arial"/>
              <a:buChar char="•"/>
            </a:pPr>
            <a:r>
              <a:rPr lang="en-US" sz="2154">
                <a:solidFill>
                  <a:srgbClr val="000000"/>
                </a:solidFill>
                <a:latin typeface="Canva Sans"/>
                <a:ea typeface="Canva Sans"/>
                <a:cs typeface="Canva Sans"/>
                <a:sym typeface="Canva Sans"/>
              </a:rPr>
              <a:t>Saddle: Slides along the lathe bed, providing stable support for the tool.</a:t>
            </a:r>
          </a:p>
          <a:p>
            <a:pPr algn="just" marL="465228" indent="-232614" lvl="1">
              <a:lnSpc>
                <a:spcPts val="3016"/>
              </a:lnSpc>
              <a:spcBef>
                <a:spcPct val="0"/>
              </a:spcBef>
              <a:buFont typeface="Arial"/>
              <a:buChar char="•"/>
            </a:pPr>
            <a:r>
              <a:rPr lang="en-US" sz="2154">
                <a:solidFill>
                  <a:srgbClr val="000000"/>
                </a:solidFill>
                <a:latin typeface="Canva Sans"/>
                <a:ea typeface="Canva Sans"/>
                <a:cs typeface="Canva Sans"/>
                <a:sym typeface="Canva Sans"/>
              </a:rPr>
              <a:t>Cross-Slide: Moves perpendicular to the lathe bed for depth adjustment.</a:t>
            </a:r>
          </a:p>
          <a:p>
            <a:pPr algn="just" marL="465228" indent="-232614" lvl="1">
              <a:lnSpc>
                <a:spcPts val="3016"/>
              </a:lnSpc>
              <a:spcBef>
                <a:spcPct val="0"/>
              </a:spcBef>
              <a:buFont typeface="Arial"/>
              <a:buChar char="•"/>
            </a:pPr>
            <a:r>
              <a:rPr lang="en-US" sz="2154">
                <a:solidFill>
                  <a:srgbClr val="000000"/>
                </a:solidFill>
                <a:latin typeface="Canva Sans"/>
                <a:ea typeface="Canva Sans"/>
                <a:cs typeface="Canva Sans"/>
                <a:sym typeface="Canva Sans"/>
              </a:rPr>
              <a:t>Compound Rest: Allows angled cuts and fine adjustments.</a:t>
            </a:r>
          </a:p>
          <a:p>
            <a:pPr algn="just" marL="465228" indent="-232614" lvl="1">
              <a:lnSpc>
                <a:spcPts val="3016"/>
              </a:lnSpc>
              <a:spcBef>
                <a:spcPct val="0"/>
              </a:spcBef>
              <a:buFont typeface="Arial"/>
              <a:buChar char="•"/>
            </a:pPr>
            <a:r>
              <a:rPr lang="en-US" sz="2154">
                <a:solidFill>
                  <a:srgbClr val="000000"/>
                </a:solidFill>
                <a:latin typeface="Canva Sans"/>
                <a:ea typeface="Canva Sans"/>
                <a:cs typeface="Canva Sans"/>
                <a:sym typeface="Canva Sans"/>
              </a:rPr>
              <a:t>Tool Post: Holds the cutting tool in place.</a:t>
            </a:r>
          </a:p>
          <a:p>
            <a:pPr algn="just" marL="465228" indent="-232614" lvl="1">
              <a:lnSpc>
                <a:spcPts val="3016"/>
              </a:lnSpc>
              <a:spcBef>
                <a:spcPct val="0"/>
              </a:spcBef>
              <a:buFont typeface="Arial"/>
              <a:buChar char="•"/>
            </a:pPr>
            <a:r>
              <a:rPr lang="en-US" sz="2154">
                <a:solidFill>
                  <a:srgbClr val="000000"/>
                </a:solidFill>
                <a:latin typeface="Canva Sans"/>
                <a:ea typeface="Canva Sans"/>
                <a:cs typeface="Canva Sans"/>
                <a:sym typeface="Canva Sans"/>
              </a:rPr>
              <a:t>Apron: Houses the controls for movement and holds mechanisms for automatic feed.</a:t>
            </a:r>
          </a:p>
          <a:p>
            <a:pPr algn="just">
              <a:lnSpc>
                <a:spcPts val="301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8297511" y="7132678"/>
            <a:ext cx="2139965" cy="2290040"/>
          </a:xfrm>
          <a:custGeom>
            <a:avLst/>
            <a:gdLst/>
            <a:ahLst/>
            <a:cxnLst/>
            <a:rect r="r" b="b" t="t" l="l"/>
            <a:pathLst>
              <a:path h="2290040" w="2139965">
                <a:moveTo>
                  <a:pt x="0" y="0"/>
                </a:moveTo>
                <a:lnTo>
                  <a:pt x="2139965" y="0"/>
                </a:lnTo>
                <a:lnTo>
                  <a:pt x="2139965" y="2290040"/>
                </a:lnTo>
                <a:lnTo>
                  <a:pt x="0" y="2290040"/>
                </a:lnTo>
                <a:lnTo>
                  <a:pt x="0" y="0"/>
                </a:lnTo>
                <a:close/>
              </a:path>
            </a:pathLst>
          </a:custGeom>
          <a:blipFill>
            <a:blip r:embed="rId2"/>
            <a:stretch>
              <a:fillRect l="0" t="0" r="0" b="0"/>
            </a:stretch>
          </a:blipFill>
        </p:spPr>
      </p:sp>
      <p:sp>
        <p:nvSpPr>
          <p:cNvPr name="Freeform 3" id="3"/>
          <p:cNvSpPr/>
          <p:nvPr/>
        </p:nvSpPr>
        <p:spPr>
          <a:xfrm flipH="false" flipV="false" rot="0">
            <a:off x="11208531" y="7425853"/>
            <a:ext cx="1332874" cy="1374855"/>
          </a:xfrm>
          <a:custGeom>
            <a:avLst/>
            <a:gdLst/>
            <a:ahLst/>
            <a:cxnLst/>
            <a:rect r="r" b="b" t="t" l="l"/>
            <a:pathLst>
              <a:path h="1374855" w="1332874">
                <a:moveTo>
                  <a:pt x="0" y="0"/>
                </a:moveTo>
                <a:lnTo>
                  <a:pt x="1332874" y="0"/>
                </a:lnTo>
                <a:lnTo>
                  <a:pt x="1332874" y="1374854"/>
                </a:lnTo>
                <a:lnTo>
                  <a:pt x="0" y="1374854"/>
                </a:lnTo>
                <a:lnTo>
                  <a:pt x="0" y="0"/>
                </a:lnTo>
                <a:close/>
              </a:path>
            </a:pathLst>
          </a:custGeom>
          <a:blipFill>
            <a:blip r:embed="rId3"/>
            <a:stretch>
              <a:fillRect l="0" t="0" r="0" b="0"/>
            </a:stretch>
          </a:blipFill>
        </p:spPr>
      </p:sp>
      <p:sp>
        <p:nvSpPr>
          <p:cNvPr name="Freeform 4" id="4"/>
          <p:cNvSpPr/>
          <p:nvPr/>
        </p:nvSpPr>
        <p:spPr>
          <a:xfrm flipH="false" flipV="false" rot="0">
            <a:off x="13430650" y="6988145"/>
            <a:ext cx="1703415" cy="3343740"/>
          </a:xfrm>
          <a:custGeom>
            <a:avLst/>
            <a:gdLst/>
            <a:ahLst/>
            <a:cxnLst/>
            <a:rect r="r" b="b" t="t" l="l"/>
            <a:pathLst>
              <a:path h="3343740" w="1703415">
                <a:moveTo>
                  <a:pt x="0" y="0"/>
                </a:moveTo>
                <a:lnTo>
                  <a:pt x="1703415" y="0"/>
                </a:lnTo>
                <a:lnTo>
                  <a:pt x="1703415" y="3343740"/>
                </a:lnTo>
                <a:lnTo>
                  <a:pt x="0" y="3343740"/>
                </a:lnTo>
                <a:lnTo>
                  <a:pt x="0" y="0"/>
                </a:lnTo>
                <a:close/>
              </a:path>
            </a:pathLst>
          </a:custGeom>
          <a:blipFill>
            <a:blip r:embed="rId4"/>
            <a:stretch>
              <a:fillRect l="0" t="0" r="0" b="0"/>
            </a:stretch>
          </a:blipFill>
        </p:spPr>
      </p:sp>
      <p:sp>
        <p:nvSpPr>
          <p:cNvPr name="Freeform 5" id="5"/>
          <p:cNvSpPr/>
          <p:nvPr/>
        </p:nvSpPr>
        <p:spPr>
          <a:xfrm flipH="false" flipV="false" rot="0">
            <a:off x="11097479" y="8884190"/>
            <a:ext cx="1805080" cy="374110"/>
          </a:xfrm>
          <a:custGeom>
            <a:avLst/>
            <a:gdLst/>
            <a:ahLst/>
            <a:cxnLst/>
            <a:rect r="r" b="b" t="t" l="l"/>
            <a:pathLst>
              <a:path h="374110" w="1805080">
                <a:moveTo>
                  <a:pt x="0" y="0"/>
                </a:moveTo>
                <a:lnTo>
                  <a:pt x="1805080" y="0"/>
                </a:lnTo>
                <a:lnTo>
                  <a:pt x="1805080" y="374110"/>
                </a:lnTo>
                <a:lnTo>
                  <a:pt x="0" y="374110"/>
                </a:lnTo>
                <a:lnTo>
                  <a:pt x="0" y="0"/>
                </a:lnTo>
                <a:close/>
              </a:path>
            </a:pathLst>
          </a:custGeom>
          <a:blipFill>
            <a:blip r:embed="rId5"/>
            <a:stretch>
              <a:fillRect l="0" t="0" r="0" b="0"/>
            </a:stretch>
          </a:blipFill>
        </p:spPr>
      </p:sp>
      <p:sp>
        <p:nvSpPr>
          <p:cNvPr name="Freeform 6" id="6"/>
          <p:cNvSpPr/>
          <p:nvPr/>
        </p:nvSpPr>
        <p:spPr>
          <a:xfrm flipH="false" flipV="false" rot="0">
            <a:off x="8692301" y="9476545"/>
            <a:ext cx="2164275" cy="451373"/>
          </a:xfrm>
          <a:custGeom>
            <a:avLst/>
            <a:gdLst/>
            <a:ahLst/>
            <a:cxnLst/>
            <a:rect r="r" b="b" t="t" l="l"/>
            <a:pathLst>
              <a:path h="451373" w="2164275">
                <a:moveTo>
                  <a:pt x="0" y="0"/>
                </a:moveTo>
                <a:lnTo>
                  <a:pt x="2164275" y="0"/>
                </a:lnTo>
                <a:lnTo>
                  <a:pt x="2164275" y="451373"/>
                </a:lnTo>
                <a:lnTo>
                  <a:pt x="0" y="451373"/>
                </a:lnTo>
                <a:lnTo>
                  <a:pt x="0" y="0"/>
                </a:lnTo>
                <a:close/>
              </a:path>
            </a:pathLst>
          </a:custGeom>
          <a:blipFill>
            <a:blip r:embed="rId6"/>
            <a:stretch>
              <a:fillRect l="0" t="0" r="0" b="0"/>
            </a:stretch>
          </a:blipFill>
        </p:spPr>
      </p:sp>
      <p:sp>
        <p:nvSpPr>
          <p:cNvPr name="Freeform 7" id="7"/>
          <p:cNvSpPr/>
          <p:nvPr/>
        </p:nvSpPr>
        <p:spPr>
          <a:xfrm flipH="false" flipV="false" rot="0">
            <a:off x="15727393" y="6871776"/>
            <a:ext cx="2200452" cy="3029744"/>
          </a:xfrm>
          <a:custGeom>
            <a:avLst/>
            <a:gdLst/>
            <a:ahLst/>
            <a:cxnLst/>
            <a:rect r="r" b="b" t="t" l="l"/>
            <a:pathLst>
              <a:path h="3029744" w="2200452">
                <a:moveTo>
                  <a:pt x="0" y="0"/>
                </a:moveTo>
                <a:lnTo>
                  <a:pt x="2200452" y="0"/>
                </a:lnTo>
                <a:lnTo>
                  <a:pt x="2200452" y="3029743"/>
                </a:lnTo>
                <a:lnTo>
                  <a:pt x="0" y="3029743"/>
                </a:lnTo>
                <a:lnTo>
                  <a:pt x="0" y="0"/>
                </a:lnTo>
                <a:close/>
              </a:path>
            </a:pathLst>
          </a:custGeom>
          <a:blipFill>
            <a:blip r:embed="rId7"/>
            <a:stretch>
              <a:fillRect l="0" t="0" r="0" b="0"/>
            </a:stretch>
          </a:blipFill>
        </p:spPr>
      </p:sp>
      <p:sp>
        <p:nvSpPr>
          <p:cNvPr name="Freeform 8" id="8"/>
          <p:cNvSpPr/>
          <p:nvPr/>
        </p:nvSpPr>
        <p:spPr>
          <a:xfrm flipH="false" flipV="false" rot="0">
            <a:off x="12703451" y="9352625"/>
            <a:ext cx="2789445" cy="437933"/>
          </a:xfrm>
          <a:custGeom>
            <a:avLst/>
            <a:gdLst/>
            <a:ahLst/>
            <a:cxnLst/>
            <a:rect r="r" b="b" t="t" l="l"/>
            <a:pathLst>
              <a:path h="437933" w="2789445">
                <a:moveTo>
                  <a:pt x="0" y="0"/>
                </a:moveTo>
                <a:lnTo>
                  <a:pt x="2789445" y="0"/>
                </a:lnTo>
                <a:lnTo>
                  <a:pt x="2789445" y="437933"/>
                </a:lnTo>
                <a:lnTo>
                  <a:pt x="0" y="437933"/>
                </a:lnTo>
                <a:lnTo>
                  <a:pt x="0" y="0"/>
                </a:lnTo>
                <a:close/>
              </a:path>
            </a:pathLst>
          </a:custGeom>
          <a:blipFill>
            <a:blip r:embed="rId8"/>
            <a:stretch>
              <a:fillRect l="0" t="0" r="0" b="0"/>
            </a:stretch>
          </a:blipFill>
        </p:spPr>
      </p:sp>
      <p:sp>
        <p:nvSpPr>
          <p:cNvPr name="Freeform 9" id="9"/>
          <p:cNvSpPr/>
          <p:nvPr/>
        </p:nvSpPr>
        <p:spPr>
          <a:xfrm flipH="false" flipV="false" rot="-796844">
            <a:off x="15374968" y="8660015"/>
            <a:ext cx="2688624" cy="388992"/>
          </a:xfrm>
          <a:custGeom>
            <a:avLst/>
            <a:gdLst/>
            <a:ahLst/>
            <a:cxnLst/>
            <a:rect r="r" b="b" t="t" l="l"/>
            <a:pathLst>
              <a:path h="388992" w="2688624">
                <a:moveTo>
                  <a:pt x="0" y="0"/>
                </a:moveTo>
                <a:lnTo>
                  <a:pt x="2688624" y="0"/>
                </a:lnTo>
                <a:lnTo>
                  <a:pt x="2688624" y="388992"/>
                </a:lnTo>
                <a:lnTo>
                  <a:pt x="0" y="388992"/>
                </a:lnTo>
                <a:lnTo>
                  <a:pt x="0" y="0"/>
                </a:lnTo>
                <a:close/>
              </a:path>
            </a:pathLst>
          </a:custGeom>
          <a:blipFill>
            <a:blip r:embed="rId9"/>
            <a:stretch>
              <a:fillRect l="0" t="0" r="0" b="0"/>
            </a:stretch>
          </a:blipFill>
        </p:spPr>
      </p:sp>
      <p:grpSp>
        <p:nvGrpSpPr>
          <p:cNvPr name="Group 10" id="10"/>
          <p:cNvGrpSpPr/>
          <p:nvPr/>
        </p:nvGrpSpPr>
        <p:grpSpPr>
          <a:xfrm rot="0">
            <a:off x="8048974" y="6603093"/>
            <a:ext cx="10239026" cy="3683907"/>
            <a:chOff x="0" y="0"/>
            <a:chExt cx="2696698" cy="970247"/>
          </a:xfrm>
        </p:grpSpPr>
        <p:sp>
          <p:nvSpPr>
            <p:cNvPr name="Freeform 11" id="11"/>
            <p:cNvSpPr/>
            <p:nvPr/>
          </p:nvSpPr>
          <p:spPr>
            <a:xfrm flipH="false" flipV="false" rot="0">
              <a:off x="0" y="0"/>
              <a:ext cx="2696698" cy="970247"/>
            </a:xfrm>
            <a:custGeom>
              <a:avLst/>
              <a:gdLst/>
              <a:ahLst/>
              <a:cxnLst/>
              <a:rect r="r" b="b" t="t" l="l"/>
              <a:pathLst>
                <a:path h="970247" w="2696698">
                  <a:moveTo>
                    <a:pt x="38562" y="0"/>
                  </a:moveTo>
                  <a:lnTo>
                    <a:pt x="2658136" y="0"/>
                  </a:lnTo>
                  <a:cubicBezTo>
                    <a:pt x="2679433" y="0"/>
                    <a:pt x="2696698" y="17265"/>
                    <a:pt x="2696698" y="38562"/>
                  </a:cubicBezTo>
                  <a:lnTo>
                    <a:pt x="2696698" y="931685"/>
                  </a:lnTo>
                  <a:cubicBezTo>
                    <a:pt x="2696698" y="952982"/>
                    <a:pt x="2679433" y="970247"/>
                    <a:pt x="2658136" y="970247"/>
                  </a:cubicBezTo>
                  <a:lnTo>
                    <a:pt x="38562" y="970247"/>
                  </a:lnTo>
                  <a:cubicBezTo>
                    <a:pt x="17265" y="970247"/>
                    <a:pt x="0" y="952982"/>
                    <a:pt x="0" y="931685"/>
                  </a:cubicBezTo>
                  <a:lnTo>
                    <a:pt x="0" y="38562"/>
                  </a:lnTo>
                  <a:cubicBezTo>
                    <a:pt x="0" y="17265"/>
                    <a:pt x="17265" y="0"/>
                    <a:pt x="38562" y="0"/>
                  </a:cubicBezTo>
                  <a:close/>
                </a:path>
              </a:pathLst>
            </a:custGeom>
            <a:solidFill>
              <a:srgbClr val="000000">
                <a:alpha val="0"/>
              </a:srgbClr>
            </a:solidFill>
            <a:ln w="38100" cap="rnd">
              <a:solidFill>
                <a:srgbClr val="000000"/>
              </a:solidFill>
              <a:prstDash val="solid"/>
              <a:round/>
            </a:ln>
          </p:spPr>
        </p:sp>
        <p:sp>
          <p:nvSpPr>
            <p:cNvPr name="TextBox 12" id="12"/>
            <p:cNvSpPr txBox="true"/>
            <p:nvPr/>
          </p:nvSpPr>
          <p:spPr>
            <a:xfrm>
              <a:off x="0" y="-38100"/>
              <a:ext cx="2696698" cy="1008347"/>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0" y="0"/>
            <a:ext cx="18534169" cy="1653268"/>
          </a:xfrm>
          <a:custGeom>
            <a:avLst/>
            <a:gdLst/>
            <a:ahLst/>
            <a:cxnLst/>
            <a:rect r="r" b="b" t="t" l="l"/>
            <a:pathLst>
              <a:path h="1653268" w="18534169">
                <a:moveTo>
                  <a:pt x="0" y="0"/>
                </a:moveTo>
                <a:lnTo>
                  <a:pt x="18534169" y="0"/>
                </a:lnTo>
                <a:lnTo>
                  <a:pt x="18534169" y="1653268"/>
                </a:lnTo>
                <a:lnTo>
                  <a:pt x="0" y="1653268"/>
                </a:lnTo>
                <a:lnTo>
                  <a:pt x="0" y="0"/>
                </a:lnTo>
                <a:close/>
              </a:path>
            </a:pathLst>
          </a:custGeom>
          <a:blipFill>
            <a:blip r:embed="rId10"/>
            <a:stretch>
              <a:fillRect l="0" t="-64932" r="0" b="-396634"/>
            </a:stretch>
          </a:blipFill>
        </p:spPr>
      </p:sp>
      <p:sp>
        <p:nvSpPr>
          <p:cNvPr name="TextBox 14" id="14"/>
          <p:cNvSpPr txBox="true"/>
          <p:nvPr/>
        </p:nvSpPr>
        <p:spPr>
          <a:xfrm rot="0">
            <a:off x="7076028" y="49716"/>
            <a:ext cx="3232547" cy="1401436"/>
          </a:xfrm>
          <a:prstGeom prst="rect">
            <a:avLst/>
          </a:prstGeom>
        </p:spPr>
        <p:txBody>
          <a:bodyPr anchor="t" rtlCol="false" tIns="0" lIns="0" bIns="0" rIns="0">
            <a:spAutoFit/>
          </a:bodyPr>
          <a:lstStyle/>
          <a:p>
            <a:pPr algn="ctr">
              <a:lnSpc>
                <a:spcPts val="11480"/>
              </a:lnSpc>
              <a:spcBef>
                <a:spcPct val="0"/>
              </a:spcBef>
            </a:pPr>
            <a:r>
              <a:rPr lang="en-US" sz="8200" u="sng">
                <a:solidFill>
                  <a:srgbClr val="000000"/>
                </a:solidFill>
                <a:latin typeface="Graduate"/>
                <a:ea typeface="Graduate"/>
                <a:cs typeface="Graduate"/>
                <a:sym typeface="Graduate"/>
              </a:rPr>
              <a:t>Drive</a:t>
            </a:r>
          </a:p>
        </p:txBody>
      </p:sp>
      <p:sp>
        <p:nvSpPr>
          <p:cNvPr name="TextBox 15" id="15"/>
          <p:cNvSpPr txBox="true"/>
          <p:nvPr/>
        </p:nvSpPr>
        <p:spPr>
          <a:xfrm rot="0">
            <a:off x="12891971" y="8046605"/>
            <a:ext cx="240903" cy="613410"/>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Canva Sans Bold"/>
                <a:ea typeface="Canva Sans Bold"/>
                <a:cs typeface="Canva Sans Bold"/>
                <a:sym typeface="Canva Sans Bold"/>
              </a:rPr>
              <a:t>+</a:t>
            </a:r>
          </a:p>
        </p:txBody>
      </p:sp>
      <p:sp>
        <p:nvSpPr>
          <p:cNvPr name="TextBox 16" id="16"/>
          <p:cNvSpPr txBox="true"/>
          <p:nvPr/>
        </p:nvSpPr>
        <p:spPr>
          <a:xfrm rot="0">
            <a:off x="10856576" y="7937656"/>
            <a:ext cx="240903" cy="613410"/>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Canva Sans Bold"/>
                <a:ea typeface="Canva Sans Bold"/>
                <a:cs typeface="Canva Sans Bold"/>
                <a:sym typeface="Canva Sans Bold"/>
              </a:rPr>
              <a:t>+</a:t>
            </a:r>
          </a:p>
        </p:txBody>
      </p:sp>
      <p:sp>
        <p:nvSpPr>
          <p:cNvPr name="TextBox 17" id="17"/>
          <p:cNvSpPr txBox="true"/>
          <p:nvPr/>
        </p:nvSpPr>
        <p:spPr>
          <a:xfrm rot="0">
            <a:off x="15134065" y="7960292"/>
            <a:ext cx="240903" cy="613410"/>
          </a:xfrm>
          <a:prstGeom prst="rect">
            <a:avLst/>
          </a:prstGeom>
        </p:spPr>
        <p:txBody>
          <a:bodyPr anchor="t" rtlCol="false" tIns="0" lIns="0" bIns="0" rIns="0">
            <a:spAutoFit/>
          </a:bodyPr>
          <a:lstStyle/>
          <a:p>
            <a:pPr algn="ctr">
              <a:lnSpc>
                <a:spcPts val="5040"/>
              </a:lnSpc>
              <a:spcBef>
                <a:spcPct val="0"/>
              </a:spcBef>
            </a:pPr>
            <a:r>
              <a:rPr lang="en-US" b="true" sz="3600">
                <a:solidFill>
                  <a:srgbClr val="000000"/>
                </a:solidFill>
                <a:latin typeface="Canva Sans Bold"/>
                <a:ea typeface="Canva Sans Bold"/>
                <a:cs typeface="Canva Sans Bold"/>
                <a:sym typeface="Canva Sans Bold"/>
              </a:rPr>
              <a:t>+</a:t>
            </a:r>
          </a:p>
        </p:txBody>
      </p:sp>
      <p:sp>
        <p:nvSpPr>
          <p:cNvPr name="TextBox 18" id="18"/>
          <p:cNvSpPr txBox="true"/>
          <p:nvPr/>
        </p:nvSpPr>
        <p:spPr>
          <a:xfrm rot="0">
            <a:off x="9481755" y="1824718"/>
            <a:ext cx="7777545" cy="4225925"/>
          </a:xfrm>
          <a:prstGeom prst="rect">
            <a:avLst/>
          </a:prstGeom>
        </p:spPr>
        <p:txBody>
          <a:bodyPr anchor="t" rtlCol="false" tIns="0" lIns="0" bIns="0" rIns="0">
            <a:spAutoFit/>
          </a:bodyPr>
          <a:lstStyle/>
          <a:p>
            <a:pPr algn="ctr">
              <a:lnSpc>
                <a:spcPts val="2800"/>
              </a:lnSpc>
            </a:pPr>
            <a:r>
              <a:rPr lang="en-US" b="true" sz="2000">
                <a:solidFill>
                  <a:srgbClr val="000000"/>
                </a:solidFill>
                <a:latin typeface="Canva Sans Bold"/>
                <a:ea typeface="Canva Sans Bold"/>
                <a:cs typeface="Canva Sans Bold"/>
                <a:sym typeface="Canva Sans Bold"/>
              </a:rPr>
              <a:t>Motor</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Function:</a:t>
            </a:r>
            <a:r>
              <a:rPr lang="en-US" sz="2000">
                <a:solidFill>
                  <a:srgbClr val="000000"/>
                </a:solidFill>
                <a:latin typeface="Canva Sans"/>
                <a:ea typeface="Canva Sans"/>
                <a:cs typeface="Canva Sans"/>
                <a:sym typeface="Canva Sans"/>
              </a:rPr>
              <a:t> The motor in a lathe provides the rotational power to turn the workpiece at adjustable speeds, enabling cutting, shaping, and finishing. It drives the spindle, ensuring smooth and efficient machining for precise results.</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Advantage:</a:t>
            </a:r>
            <a:r>
              <a:rPr lang="en-US" sz="2000">
                <a:solidFill>
                  <a:srgbClr val="000000"/>
                </a:solidFill>
                <a:latin typeface="Canva Sans"/>
                <a:ea typeface="Canva Sans"/>
                <a:cs typeface="Canva Sans"/>
                <a:sym typeface="Canva Sans"/>
              </a:rPr>
              <a:t> The motor in a lathe machine enables adjustable speeds for handling various materials and cutting needs, ensuring precise, efficient machining. It provides consistent power to the spindle, allowing smooth rotation of the workpiece and reducing operator effort. This enhances productivity and accuracy in manufacturing tasks.                                  </a:t>
            </a:r>
          </a:p>
        </p:txBody>
      </p:sp>
      <p:sp>
        <p:nvSpPr>
          <p:cNvPr name="TextBox 19" id="19"/>
          <p:cNvSpPr txBox="true"/>
          <p:nvPr/>
        </p:nvSpPr>
        <p:spPr>
          <a:xfrm rot="0">
            <a:off x="235311" y="2000930"/>
            <a:ext cx="7610506" cy="3873500"/>
          </a:xfrm>
          <a:prstGeom prst="rect">
            <a:avLst/>
          </a:prstGeom>
        </p:spPr>
        <p:txBody>
          <a:bodyPr anchor="t" rtlCol="false" tIns="0" lIns="0" bIns="0" rIns="0">
            <a:spAutoFit/>
          </a:bodyPr>
          <a:lstStyle/>
          <a:p>
            <a:pPr algn="ctr">
              <a:lnSpc>
                <a:spcPts val="2800"/>
              </a:lnSpc>
            </a:pPr>
            <a:r>
              <a:rPr lang="en-US" b="true" sz="2000">
                <a:solidFill>
                  <a:srgbClr val="000000"/>
                </a:solidFill>
                <a:latin typeface="Canva Sans Bold"/>
                <a:ea typeface="Canva Sans Bold"/>
                <a:cs typeface="Canva Sans Bold"/>
                <a:sym typeface="Canva Sans Bold"/>
              </a:rPr>
              <a:t>Pully</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Function: </a:t>
            </a:r>
            <a:r>
              <a:rPr lang="en-US" sz="2000">
                <a:solidFill>
                  <a:srgbClr val="000000"/>
                </a:solidFill>
                <a:latin typeface="Canva Sans"/>
                <a:ea typeface="Canva Sans"/>
                <a:cs typeface="Canva Sans"/>
                <a:sym typeface="Canva Sans"/>
              </a:rPr>
              <a:t>The pulley in a lathe machine helps transfer power from the motor to the spindle by using belts, allowing for speed adjustments. It enables different speeds by changing belt positions, which is essential for machining different materials effectively.</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Function:</a:t>
            </a:r>
            <a:r>
              <a:rPr lang="en-US" sz="2000">
                <a:solidFill>
                  <a:srgbClr val="000000"/>
                </a:solidFill>
                <a:latin typeface="Canva Sans"/>
                <a:ea typeface="Canva Sans"/>
                <a:cs typeface="Canva Sans"/>
                <a:sym typeface="Canva Sans"/>
              </a:rPr>
              <a:t> The pulley system offers a simple and efficient way to control spindle speed, allowing the lathe to handle a variety of tasks. It is also reliable, low-maintenance, and helps reduce motor load by efficiently transmitting power.</a:t>
            </a:r>
          </a:p>
          <a:p>
            <a:pPr algn="ctr">
              <a:lnSpc>
                <a:spcPts val="2800"/>
              </a:lnSpc>
            </a:pPr>
            <a:r>
              <a:rPr lang="en-US" sz="2000">
                <a:solidFill>
                  <a:srgbClr val="000000"/>
                </a:solidFill>
                <a:latin typeface="Canva Sans"/>
                <a:ea typeface="Canva Sans"/>
                <a:cs typeface="Canva Sans"/>
                <a:sym typeface="Canva Sans"/>
              </a:rPr>
              <a:t> </a:t>
            </a:r>
          </a:p>
        </p:txBody>
      </p:sp>
      <p:sp>
        <p:nvSpPr>
          <p:cNvPr name="TextBox 20" id="20"/>
          <p:cNvSpPr txBox="true"/>
          <p:nvPr/>
        </p:nvSpPr>
        <p:spPr>
          <a:xfrm rot="0">
            <a:off x="235311" y="6219623"/>
            <a:ext cx="7651738" cy="4225925"/>
          </a:xfrm>
          <a:prstGeom prst="rect">
            <a:avLst/>
          </a:prstGeom>
        </p:spPr>
        <p:txBody>
          <a:bodyPr anchor="t" rtlCol="false" tIns="0" lIns="0" bIns="0" rIns="0">
            <a:spAutoFit/>
          </a:bodyPr>
          <a:lstStyle/>
          <a:p>
            <a:pPr algn="ctr">
              <a:lnSpc>
                <a:spcPts val="2800"/>
              </a:lnSpc>
            </a:pPr>
            <a:r>
              <a:rPr lang="en-US" b="true" sz="2000">
                <a:solidFill>
                  <a:srgbClr val="000000"/>
                </a:solidFill>
                <a:latin typeface="Canva Sans Bold"/>
                <a:ea typeface="Canva Sans Bold"/>
                <a:cs typeface="Canva Sans Bold"/>
                <a:sym typeface="Canva Sans Bold"/>
              </a:rPr>
              <a:t>Chuck Support</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Function:</a:t>
            </a:r>
            <a:r>
              <a:rPr lang="en-US" sz="2000">
                <a:solidFill>
                  <a:srgbClr val="000000"/>
                </a:solidFill>
                <a:latin typeface="Canva Sans"/>
                <a:ea typeface="Canva Sans"/>
                <a:cs typeface="Canva Sans"/>
                <a:sym typeface="Canva Sans"/>
              </a:rPr>
              <a:t> The chuck support holds and secures the workpiece in place on the spindle, allowing it to rotate accurately for machining. It provides a firm grip, ensuring stability and alignment during various cutting operations</a:t>
            </a:r>
            <a:r>
              <a:rPr lang="en-US" b="true" sz="2000">
                <a:solidFill>
                  <a:srgbClr val="000000"/>
                </a:solidFill>
                <a:latin typeface="Canva Sans Bold"/>
                <a:ea typeface="Canva Sans Bold"/>
                <a:cs typeface="Canva Sans Bold"/>
                <a:sym typeface="Canva Sans Bold"/>
              </a:rPr>
              <a:t>.</a:t>
            </a: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Advantage:</a:t>
            </a:r>
            <a:r>
              <a:rPr lang="en-US" sz="2000">
                <a:solidFill>
                  <a:srgbClr val="000000"/>
                </a:solidFill>
                <a:latin typeface="Canva Sans"/>
                <a:ea typeface="Canva Sans"/>
                <a:cs typeface="Canva Sans"/>
                <a:sym typeface="Canva Sans"/>
              </a:rPr>
              <a:t> Chuck support enhances precision and safety by firmly holding the workpiece, reducing vibration and preventing slippage. This stability allows for more accurate cuts, even on irregularly shaped workpieces, and improves overall machining efficiency.</a:t>
            </a:r>
          </a:p>
          <a:p>
            <a:pPr algn="l">
              <a:lnSpc>
                <a:spcPts val="2800"/>
              </a:lnSpc>
            </a:pPr>
          </a:p>
          <a:p>
            <a:pPr algn="ctr">
              <a:lnSpc>
                <a:spcPts val="2800"/>
              </a:lnSpc>
            </a:pPr>
            <a:r>
              <a:rPr lang="en-US" sz="2000">
                <a:solidFill>
                  <a:srgbClr val="000000"/>
                </a:solidFill>
                <a:latin typeface="Canva Sans"/>
                <a:ea typeface="Canva Sans"/>
                <a:cs typeface="Canva Sans"/>
                <a:sym typeface="Canva San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582591" cy="11015207"/>
          </a:xfrm>
          <a:custGeom>
            <a:avLst/>
            <a:gdLst/>
            <a:ahLst/>
            <a:cxnLst/>
            <a:rect r="r" b="b" t="t" l="l"/>
            <a:pathLst>
              <a:path h="11015207" w="19582591">
                <a:moveTo>
                  <a:pt x="0" y="0"/>
                </a:moveTo>
                <a:lnTo>
                  <a:pt x="19582591" y="0"/>
                </a:lnTo>
                <a:lnTo>
                  <a:pt x="19582591" y="11015207"/>
                </a:lnTo>
                <a:lnTo>
                  <a:pt x="0" y="11015207"/>
                </a:lnTo>
                <a:lnTo>
                  <a:pt x="0" y="0"/>
                </a:lnTo>
                <a:close/>
              </a:path>
            </a:pathLst>
          </a:custGeom>
          <a:blipFill>
            <a:blip r:embed="rId2"/>
            <a:stretch>
              <a:fillRect l="0" t="0" r="0" b="0"/>
            </a:stretch>
          </a:blipFill>
        </p:spPr>
      </p:sp>
      <p:grpSp>
        <p:nvGrpSpPr>
          <p:cNvPr name="Group 3" id="3"/>
          <p:cNvGrpSpPr/>
          <p:nvPr/>
        </p:nvGrpSpPr>
        <p:grpSpPr>
          <a:xfrm rot="0">
            <a:off x="0" y="202465"/>
            <a:ext cx="11576084" cy="1765843"/>
            <a:chOff x="0" y="0"/>
            <a:chExt cx="3048845" cy="465078"/>
          </a:xfrm>
        </p:grpSpPr>
        <p:sp>
          <p:nvSpPr>
            <p:cNvPr name="Freeform 4" id="4"/>
            <p:cNvSpPr/>
            <p:nvPr/>
          </p:nvSpPr>
          <p:spPr>
            <a:xfrm flipH="false" flipV="false" rot="0">
              <a:off x="0" y="0"/>
              <a:ext cx="3048845" cy="465078"/>
            </a:xfrm>
            <a:custGeom>
              <a:avLst/>
              <a:gdLst/>
              <a:ahLst/>
              <a:cxnLst/>
              <a:rect r="r" b="b" t="t" l="l"/>
              <a:pathLst>
                <a:path h="465078" w="3048845">
                  <a:moveTo>
                    <a:pt x="34108" y="0"/>
                  </a:moveTo>
                  <a:lnTo>
                    <a:pt x="3014737" y="0"/>
                  </a:lnTo>
                  <a:cubicBezTo>
                    <a:pt x="3023783" y="0"/>
                    <a:pt x="3032459" y="3594"/>
                    <a:pt x="3038855" y="9990"/>
                  </a:cubicBezTo>
                  <a:cubicBezTo>
                    <a:pt x="3045252" y="16387"/>
                    <a:pt x="3048845" y="25062"/>
                    <a:pt x="3048845" y="34108"/>
                  </a:cubicBezTo>
                  <a:lnTo>
                    <a:pt x="3048845" y="430970"/>
                  </a:lnTo>
                  <a:cubicBezTo>
                    <a:pt x="3048845" y="440016"/>
                    <a:pt x="3045252" y="448692"/>
                    <a:pt x="3038855" y="455088"/>
                  </a:cubicBezTo>
                  <a:cubicBezTo>
                    <a:pt x="3032459" y="461485"/>
                    <a:pt x="3023783" y="465078"/>
                    <a:pt x="3014737" y="465078"/>
                  </a:cubicBezTo>
                  <a:lnTo>
                    <a:pt x="34108" y="465078"/>
                  </a:lnTo>
                  <a:cubicBezTo>
                    <a:pt x="25062" y="465078"/>
                    <a:pt x="16387" y="461485"/>
                    <a:pt x="9990" y="455088"/>
                  </a:cubicBezTo>
                  <a:cubicBezTo>
                    <a:pt x="3594" y="448692"/>
                    <a:pt x="0" y="440016"/>
                    <a:pt x="0" y="430970"/>
                  </a:cubicBezTo>
                  <a:lnTo>
                    <a:pt x="0" y="34108"/>
                  </a:lnTo>
                  <a:cubicBezTo>
                    <a:pt x="0" y="25062"/>
                    <a:pt x="3594" y="16387"/>
                    <a:pt x="9990" y="9990"/>
                  </a:cubicBezTo>
                  <a:cubicBezTo>
                    <a:pt x="16387" y="3594"/>
                    <a:pt x="25062" y="0"/>
                    <a:pt x="34108" y="0"/>
                  </a:cubicBezTo>
                  <a:close/>
                </a:path>
              </a:pathLst>
            </a:custGeom>
            <a:solidFill>
              <a:srgbClr val="FFFFFF"/>
            </a:solidFill>
            <a:ln w="104775" cap="rnd">
              <a:solidFill>
                <a:srgbClr val="000000"/>
              </a:solidFill>
              <a:prstDash val="solid"/>
              <a:round/>
            </a:ln>
          </p:spPr>
        </p:sp>
        <p:sp>
          <p:nvSpPr>
            <p:cNvPr name="TextBox 5" id="5"/>
            <p:cNvSpPr txBox="true"/>
            <p:nvPr/>
          </p:nvSpPr>
          <p:spPr>
            <a:xfrm>
              <a:off x="0" y="-38100"/>
              <a:ext cx="3048845" cy="50317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846513" y="4610345"/>
            <a:ext cx="1475297" cy="2277089"/>
          </a:xfrm>
          <a:custGeom>
            <a:avLst/>
            <a:gdLst/>
            <a:ahLst/>
            <a:cxnLst/>
            <a:rect r="r" b="b" t="t" l="l"/>
            <a:pathLst>
              <a:path h="2277089" w="1475297">
                <a:moveTo>
                  <a:pt x="0" y="0"/>
                </a:moveTo>
                <a:lnTo>
                  <a:pt x="1475296" y="0"/>
                </a:lnTo>
                <a:lnTo>
                  <a:pt x="1475296" y="2277088"/>
                </a:lnTo>
                <a:lnTo>
                  <a:pt x="0" y="2277088"/>
                </a:lnTo>
                <a:lnTo>
                  <a:pt x="0" y="0"/>
                </a:lnTo>
                <a:close/>
              </a:path>
            </a:pathLst>
          </a:custGeom>
          <a:blipFill>
            <a:blip r:embed="rId3"/>
            <a:stretch>
              <a:fillRect l="0" t="0" r="0" b="0"/>
            </a:stretch>
          </a:blipFill>
        </p:spPr>
      </p:sp>
      <p:sp>
        <p:nvSpPr>
          <p:cNvPr name="TextBox 7" id="7"/>
          <p:cNvSpPr txBox="true"/>
          <p:nvPr/>
        </p:nvSpPr>
        <p:spPr>
          <a:xfrm rot="0">
            <a:off x="-1232138" y="154794"/>
            <a:ext cx="14808545" cy="1661160"/>
          </a:xfrm>
          <a:prstGeom prst="rect">
            <a:avLst/>
          </a:prstGeom>
        </p:spPr>
        <p:txBody>
          <a:bodyPr anchor="t" rtlCol="false" tIns="0" lIns="0" bIns="0" rIns="0">
            <a:spAutoFit/>
          </a:bodyPr>
          <a:lstStyle/>
          <a:p>
            <a:pPr algn="ctr">
              <a:lnSpc>
                <a:spcPts val="13439"/>
              </a:lnSpc>
              <a:spcBef>
                <a:spcPct val="0"/>
              </a:spcBef>
            </a:pPr>
            <a:r>
              <a:rPr lang="en-US" sz="9600" u="sng">
                <a:solidFill>
                  <a:srgbClr val="000000"/>
                </a:solidFill>
                <a:latin typeface="Graduate"/>
                <a:ea typeface="Graduate"/>
                <a:cs typeface="Graduate"/>
                <a:sym typeface="Graduate"/>
              </a:rPr>
              <a:t>Final Assembly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DAGVpKaUdrc</dc:identifier>
  <dcterms:modified xsi:type="dcterms:W3CDTF">2011-08-01T06:04:30Z</dcterms:modified>
  <cp:revision>1</cp:revision>
  <dc:title>MSM_Grp-5</dc:title>
</cp:coreProperties>
</file>